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6"/>
  </p:notesMasterIdLst>
  <p:sldIdLst>
    <p:sldId id="256" r:id="rId2"/>
    <p:sldId id="258" r:id="rId3"/>
    <p:sldId id="259" r:id="rId4"/>
    <p:sldId id="314" r:id="rId5"/>
    <p:sldId id="301" r:id="rId6"/>
    <p:sldId id="293" r:id="rId7"/>
    <p:sldId id="303" r:id="rId8"/>
    <p:sldId id="265" r:id="rId9"/>
    <p:sldId id="266" r:id="rId10"/>
    <p:sldId id="267" r:id="rId11"/>
    <p:sldId id="321" r:id="rId12"/>
    <p:sldId id="326" r:id="rId13"/>
    <p:sldId id="343" r:id="rId14"/>
    <p:sldId id="336" r:id="rId15"/>
    <p:sldId id="328" r:id="rId16"/>
    <p:sldId id="341" r:id="rId17"/>
    <p:sldId id="334" r:id="rId18"/>
    <p:sldId id="340" r:id="rId19"/>
    <p:sldId id="322" r:id="rId20"/>
    <p:sldId id="325" r:id="rId21"/>
    <p:sldId id="338" r:id="rId22"/>
    <p:sldId id="344" r:id="rId23"/>
    <p:sldId id="339" r:id="rId24"/>
    <p:sldId id="298" r:id="rId25"/>
  </p:sldIdLst>
  <p:sldSz cx="12192000" cy="6858000"/>
  <p:notesSz cx="6858000" cy="9144000"/>
  <p:embeddedFontLst>
    <p:embeddedFont>
      <p:font typeface="Abadi" panose="020B0604020104020204" pitchFamily="34" charset="0"/>
      <p:regular r:id="rId27"/>
    </p:embeddedFont>
    <p:embeddedFont>
      <p:font typeface="Abril Fatface" panose="02000503000000020003" pitchFamily="2" charset="0"/>
      <p:regular r:id="rId28"/>
    </p:embeddedFont>
    <p:embeddedFont>
      <p:font typeface="Amasis MT Pro Black" panose="02040A04050005020304" pitchFamily="18" charset="0"/>
      <p:bold r:id="rId29"/>
      <p:boldItalic r:id="rId30"/>
    </p:embeddedFont>
    <p:embeddedFont>
      <p:font typeface="Bahnschrift" panose="020B0502040204020203" pitchFamily="34" charset="0"/>
      <p:regular r:id="rId31"/>
      <p:bold r:id="rId32"/>
    </p:embeddedFont>
    <p:embeddedFont>
      <p:font typeface="Barlow Condensed" panose="00000506000000000000"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scadia Mono SemiBold" panose="020B0609020000020004" pitchFamily="49" charset="0"/>
      <p:bold r:id="rId41"/>
      <p:boldItalic r:id="rId42"/>
    </p:embeddedFont>
    <p:embeddedFont>
      <p:font typeface="Mystical Woods Rough Script" panose="02000500000000000000" pitchFamily="2" charset="0"/>
      <p:regular r:id="rId43"/>
    </p:embeddedFont>
    <p:embeddedFont>
      <p:font typeface="Poppins ExtraBold" panose="00000900000000000000" pitchFamily="2"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hần Mặc định" id="{E5945623-6A75-4306-A28D-4362927EC97D}">
          <p14:sldIdLst>
            <p14:sldId id="256"/>
            <p14:sldId id="258"/>
          </p14:sldIdLst>
        </p14:section>
        <p14:section name="Intro" id="{9D4ED2D8-D581-4146-8F0D-BD51F41B9B5D}">
          <p14:sldIdLst>
            <p14:sldId id="259"/>
            <p14:sldId id="314"/>
            <p14:sldId id="301"/>
          </p14:sldIdLst>
        </p14:section>
        <p14:section name="Data" id="{9FD2B106-E9A3-4B3F-856D-2B2DC0024A1C}">
          <p14:sldIdLst>
            <p14:sldId id="293"/>
            <p14:sldId id="303"/>
          </p14:sldIdLst>
        </p14:section>
        <p14:section name="UNET" id="{A05498D5-69D8-4F4C-9B72-E8A71BDBC0EA}">
          <p14:sldIdLst>
            <p14:sldId id="265"/>
            <p14:sldId id="266"/>
            <p14:sldId id="267"/>
          </p14:sldIdLst>
        </p14:section>
        <p14:section name="Deeplab" id="{147C1CD2-5478-4ECB-A6F2-231801F75AEF}">
          <p14:sldIdLst>
            <p14:sldId id="321"/>
            <p14:sldId id="326"/>
            <p14:sldId id="343"/>
            <p14:sldId id="336"/>
            <p14:sldId id="328"/>
            <p14:sldId id="341"/>
            <p14:sldId id="334"/>
            <p14:sldId id="340"/>
          </p14:sldIdLst>
        </p14:section>
        <p14:section name="Evaluate" id="{555F5BF8-027F-4122-827F-67F72F08B556}">
          <p14:sldIdLst>
            <p14:sldId id="322"/>
            <p14:sldId id="325"/>
            <p14:sldId id="338"/>
            <p14:sldId id="344"/>
            <p14:sldId id="339"/>
            <p14:sldId id="2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616"/>
    <a:srgbClr val="004AAD"/>
    <a:srgbClr val="D4AAA4"/>
    <a:srgbClr val="F8D05E"/>
    <a:srgbClr val="AA6858"/>
    <a:srgbClr val="FFFFFF"/>
    <a:srgbClr val="008037"/>
    <a:srgbClr val="B2B2B2"/>
    <a:srgbClr val="D3D3D3"/>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Kiểu Có chủ đề 2 - Màu chủ đề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Kiểu Có chủ đề 2 - Màu chủ đề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Kiểu Tối 2 - Màu chủ đề 1/Màu chủ đề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Kiểu Sáng 2 - Màu chủ đề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Kiểu Trung bình 3 - Màu chủ đề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E171933-4619-4E11-9A3F-F7608DF75F80}" styleName="Kiểu Trung bình 1 - Màu chủ đề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Kiểu Trung bình 1 - Màu chủ đề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B9631B5-78F2-41C9-869B-9F39066F8104}" styleName="Kiểu Trung bình 3 - Màu chủ đề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Kiểu Trung bình 3 - Màu chủ đề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7908" autoAdjust="0"/>
  </p:normalViewPr>
  <p:slideViewPr>
    <p:cSldViewPr snapToGrid="0">
      <p:cViewPr varScale="1">
        <p:scale>
          <a:sx n="64" d="100"/>
          <a:sy n="64" d="100"/>
        </p:scale>
        <p:origin x="1277" y="3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137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a:solidFill>
                  <a:srgbClr val="000000"/>
                </a:solidFill>
                <a:effectLst/>
                <a:latin typeface="Arial"/>
                <a:ea typeface="Arial"/>
                <a:cs typeface="Arial"/>
                <a:sym typeface="Arial"/>
              </a:rPr>
              <a:t>DeepLabV1 và V2 được những nhà nghiên cứu lâu năm về Semantic Segmentation công bố lần đầu vào năm 2016 và lần thứ 2 vào năm 2017. Bản thảo lần 2 là bổ sung của lần 1 nên DeepLabV1 và V2 không có gì khác biệt nhiều. Ngay sau khi công bố, kiến trúc đã đạt được những kết quả ấn tượng trên tập dữ liệu thẩm định của Pascal VOC 2012. Đây là một kiến trúc áp dụng một cách rất linh hoạt tích chập Atrous thay </a:t>
            </a:r>
            <a:r>
              <a:rPr lang="vi-VN" sz="1100" b="0" i="0" u="none" strike="noStrike" cap="none" dirty="0" err="1">
                <a:solidFill>
                  <a:srgbClr val="000000"/>
                </a:solidFill>
                <a:effectLst/>
                <a:latin typeface="Arial"/>
                <a:ea typeface="Arial"/>
                <a:cs typeface="Arial"/>
                <a:sym typeface="Arial"/>
              </a:rPr>
              <a:t>vì</a:t>
            </a:r>
            <a:r>
              <a:rPr lang="vi-VN"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chập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thường</a:t>
            </a:r>
            <a:r>
              <a:rPr lang="vi-VN" sz="1100" b="0" i="0" u="none" strike="noStrike" cap="none" dirty="0">
                <a:solidFill>
                  <a:srgbClr val="000000"/>
                </a:solidFill>
                <a:effectLst/>
                <a:latin typeface="Arial"/>
                <a:ea typeface="Arial"/>
                <a:cs typeface="Arial"/>
                <a:sym typeface="Arial"/>
              </a:rPr>
              <a:t>. Bên cạnh đó tác giả cũng áp dụng phương pháp Conditional Random Field để tinh chỉnh kết quả dự báo chuẩn xác hơn.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err="1">
                <a:solidFill>
                  <a:srgbClr val="000000"/>
                </a:solidFill>
                <a:effectLst/>
                <a:latin typeface="Arial"/>
                <a:ea typeface="Arial"/>
                <a:cs typeface="Arial"/>
                <a:sym typeface="Arial"/>
              </a:rPr>
              <a:t>Chúng</a:t>
            </a:r>
            <a:r>
              <a:rPr lang="en-US" sz="1100" b="0" i="0" u="none" strike="noStrike" cap="none" dirty="0">
                <a:solidFill>
                  <a:srgbClr val="000000"/>
                </a:solidFill>
                <a:effectLst/>
                <a:latin typeface="Arial"/>
                <a:ea typeface="Arial"/>
                <a:cs typeface="Arial"/>
                <a:sym typeface="Arial"/>
              </a:rPr>
              <a:t> ta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cùng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giải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thích</a:t>
            </a:r>
            <a:r>
              <a:rPr lang="en-US" sz="1100" b="0" i="0" u="none" strike="noStrike" cap="none" dirty="0">
                <a:solidFill>
                  <a:srgbClr val="000000"/>
                </a:solidFill>
                <a:effectLst/>
                <a:latin typeface="Arial"/>
                <a:ea typeface="Arial"/>
                <a:cs typeface="Arial"/>
                <a:sym typeface="Arial"/>
              </a:rPr>
              <a:t> qua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phần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DeepLab</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 </a:t>
            </a:r>
            <a:r>
              <a:rPr lang="vi-VN" sz="1100" b="0" i="0" u="none" strike="noStrike" cap="none" dirty="0">
                <a:solidFill>
                  <a:srgbClr val="000000"/>
                </a:solidFill>
                <a:effectLst/>
                <a:latin typeface="Arial"/>
                <a:ea typeface="Arial"/>
                <a:cs typeface="Arial"/>
                <a:sym typeface="Arial"/>
              </a:rPr>
              <a:t>Đầu tiên một ảnh đầu vào sẽ được truyền vào một mạng CNN học sâu nhiều tầng (DCNN - Deep Convolutional Neural Network). Nhiệm vụ chính của DCNN là tạo ra một feature map là một biểu diễn không gian các đặc trưng của ảnh đầu vào. Trong DCNN chúng ta sử dụng các tích chập Atrous để trích lọc đặc trưng thay vì các tích chập CNN thông thường. Tích chập Atrous sẽ có những tác dụng đặc biệt hơn so với tích </a:t>
            </a:r>
            <a:r>
              <a:rPr lang="vi-VN" sz="1100" b="0" i="0" u="none" strike="noStrike" cap="none" dirty="0" err="1">
                <a:solidFill>
                  <a:srgbClr val="000000"/>
                </a:solidFill>
                <a:effectLst/>
                <a:latin typeface="Arial"/>
                <a:ea typeface="Arial"/>
                <a:cs typeface="Arial"/>
                <a:sym typeface="Arial"/>
              </a:rPr>
              <a:t>chập</a:t>
            </a:r>
            <a:r>
              <a:rPr lang="vi-VN" sz="1100" b="0" i="0" u="none" strike="noStrike" cap="none" dirty="0">
                <a:solidFill>
                  <a:srgbClr val="000000"/>
                </a:solidFill>
                <a:effectLst/>
                <a:latin typeface="Arial"/>
                <a:ea typeface="Arial"/>
                <a:cs typeface="Arial"/>
                <a:sym typeface="Arial"/>
              </a:rPr>
              <a:t> CNN </a:t>
            </a:r>
            <a:r>
              <a:rPr lang="vi-VN" sz="1100" b="0" i="0" u="none" strike="noStrike" cap="none" dirty="0" err="1">
                <a:solidFill>
                  <a:srgbClr val="000000"/>
                </a:solidFill>
                <a:effectLst/>
                <a:latin typeface="Arial"/>
                <a:ea typeface="Arial"/>
                <a:cs typeface="Arial"/>
                <a:sym typeface="Arial"/>
              </a:rPr>
              <a:t>đó</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là</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tầm</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nhìn</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field</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of</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view</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được</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mở</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rộng</a:t>
            </a:r>
            <a:r>
              <a:rPr lang="vi-VN" sz="1100" b="0" i="0" u="none" strike="noStrike" cap="none" dirty="0">
                <a:solidFill>
                  <a:srgbClr val="000000"/>
                </a:solidFill>
                <a:effectLst/>
                <a:latin typeface="Arial"/>
                <a:ea typeface="Arial"/>
                <a:cs typeface="Arial"/>
                <a:sym typeface="Arial"/>
              </a:rPr>
              <a:t> hơn, không </a:t>
            </a:r>
            <a:r>
              <a:rPr lang="vi-VN" sz="1100" b="0" i="0" u="none" strike="noStrike" cap="none" dirty="0" err="1">
                <a:solidFill>
                  <a:srgbClr val="000000"/>
                </a:solidFill>
                <a:effectLst/>
                <a:latin typeface="Arial"/>
                <a:ea typeface="Arial"/>
                <a:cs typeface="Arial"/>
                <a:sym typeface="Arial"/>
              </a:rPr>
              <a:t>làm</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giảm</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chiều</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của</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feature</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map</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quá</a:t>
            </a:r>
            <a:r>
              <a:rPr lang="vi-VN" sz="1100" b="0" i="0" u="none" strike="noStrike" cap="none" dirty="0">
                <a:solidFill>
                  <a:srgbClr val="000000"/>
                </a:solidFill>
                <a:effectLst/>
                <a:latin typeface="Arial"/>
                <a:ea typeface="Arial"/>
                <a:cs typeface="Arial"/>
                <a:sym typeface="Arial"/>
              </a:rPr>
              <a:t> sâu </a:t>
            </a:r>
            <a:r>
              <a:rPr lang="vi-VN" sz="1100" b="0" i="0" u="none" strike="noStrike" cap="none" dirty="0" err="1">
                <a:solidFill>
                  <a:srgbClr val="000000"/>
                </a:solidFill>
                <a:effectLst/>
                <a:latin typeface="Arial"/>
                <a:ea typeface="Arial"/>
                <a:cs typeface="Arial"/>
                <a:sym typeface="Arial"/>
              </a:rPr>
              <a:t>mà</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vẫn</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giữ</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được</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số</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lượng</a:t>
            </a:r>
            <a:r>
              <a:rPr lang="vi-VN" sz="1100" b="0" i="0" u="none" strike="noStrike" cap="none" dirty="0">
                <a:solidFill>
                  <a:srgbClr val="000000"/>
                </a:solidFill>
                <a:effectLst/>
                <a:latin typeface="Arial"/>
                <a:ea typeface="Arial"/>
                <a:cs typeface="Arial"/>
                <a:sym typeface="Arial"/>
              </a:rPr>
              <a:t> tham </a:t>
            </a:r>
            <a:r>
              <a:rPr lang="vi-VN" sz="1100" b="0" i="0" u="none" strike="noStrike" cap="none" dirty="0" err="1">
                <a:solidFill>
                  <a:srgbClr val="000000"/>
                </a:solidFill>
                <a:effectLst/>
                <a:latin typeface="Arial"/>
                <a:ea typeface="Arial"/>
                <a:cs typeface="Arial"/>
                <a:sym typeface="Arial"/>
              </a:rPr>
              <a:t>số</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và</a:t>
            </a:r>
            <a:r>
              <a:rPr lang="vi-VN" sz="1100" b="0" i="0" u="none" strike="noStrike" cap="none" dirty="0">
                <a:solidFill>
                  <a:srgbClr val="000000"/>
                </a:solidFill>
                <a:effectLst/>
                <a:latin typeface="Arial"/>
                <a:ea typeface="Arial"/>
                <a:cs typeface="Arial"/>
                <a:sym typeface="Arial"/>
              </a:rPr>
              <a:t> chi </a:t>
            </a:r>
            <a:r>
              <a:rPr lang="vi-VN" sz="1100" b="0" i="0" u="none" strike="noStrike" cap="none" dirty="0" err="1">
                <a:solidFill>
                  <a:srgbClr val="000000"/>
                </a:solidFill>
                <a:effectLst/>
                <a:latin typeface="Arial"/>
                <a:ea typeface="Arial"/>
                <a:cs typeface="Arial"/>
                <a:sym typeface="Arial"/>
              </a:rPr>
              <a:t>phí</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tính</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toán</a:t>
            </a:r>
            <a:r>
              <a:rPr lang="vi-VN" sz="1100" b="0" i="0" u="none" strike="noStrike" cap="none" dirty="0">
                <a:solidFill>
                  <a:srgbClr val="000000"/>
                </a:solidFill>
                <a:effectLst/>
                <a:latin typeface="Arial"/>
                <a:ea typeface="Arial"/>
                <a:cs typeface="Arial"/>
                <a:sym typeface="Arial"/>
              </a:rPr>
              <a:t> tương đương </a:t>
            </a:r>
            <a:r>
              <a:rPr lang="vi-VN" sz="1100" b="0" i="0" u="none" strike="noStrike" cap="none" dirty="0" err="1">
                <a:solidFill>
                  <a:srgbClr val="000000"/>
                </a:solidFill>
                <a:effectLst/>
                <a:latin typeface="Arial"/>
                <a:ea typeface="Arial"/>
                <a:cs typeface="Arial"/>
                <a:sym typeface="Arial"/>
              </a:rPr>
              <a:t>với</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tích</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err="1">
                <a:solidFill>
                  <a:srgbClr val="000000"/>
                </a:solidFill>
                <a:effectLst/>
                <a:latin typeface="Arial"/>
                <a:ea typeface="Arial"/>
                <a:cs typeface="Arial"/>
                <a:sym typeface="Arial"/>
              </a:rPr>
              <a:t>chập</a:t>
            </a:r>
            <a:r>
              <a:rPr lang="vi-VN" sz="1100" b="0" i="0" u="none" strike="noStrike" cap="none" dirty="0">
                <a:solidFill>
                  <a:srgbClr val="000000"/>
                </a:solidFill>
                <a:effectLst/>
                <a:latin typeface="Arial"/>
                <a:ea typeface="Arial"/>
                <a:cs typeface="Arial"/>
                <a:sym typeface="Arial"/>
              </a:rPr>
              <a:t> CNN. </a:t>
            </a:r>
            <a:r>
              <a:rPr lang="vi-VN" sz="1100" b="0" i="0" u="none" strike="noStrike" cap="none" dirty="0" err="1">
                <a:solidFill>
                  <a:srgbClr val="000000"/>
                </a:solidFill>
                <a:effectLst/>
                <a:latin typeface="Arial"/>
                <a:ea typeface="Arial"/>
                <a:cs typeface="Arial"/>
                <a:sym typeface="Arial"/>
              </a:rPr>
              <a:t>Lý</a:t>
            </a:r>
            <a:r>
              <a:rPr lang="vi-VN" sz="1100" b="0" i="0" u="none" strike="noStrike" cap="none" dirty="0">
                <a:solidFill>
                  <a:srgbClr val="000000"/>
                </a:solidFill>
                <a:effectLst/>
                <a:latin typeface="Arial"/>
                <a:ea typeface="Arial"/>
                <a:cs typeface="Arial"/>
                <a:sym typeface="Arial"/>
              </a:rPr>
              <a:t> do không nên giảm kích thước feature map ở các bài toàn Image Segmentation là bởi vì việc giảm kích thước feature map có thể dẫn tới mất mát các thông tin về không gian. Trong khi mục tiêu của lớp bài toán Image Segmentation là đồng thời </a:t>
            </a:r>
            <a:r>
              <a:rPr lang="vi-VN" sz="1100" b="1" i="0" u="none" strike="noStrike" cap="none" dirty="0">
                <a:solidFill>
                  <a:srgbClr val="000000"/>
                </a:solidFill>
                <a:effectLst/>
                <a:latin typeface="Arial"/>
                <a:ea typeface="Arial"/>
                <a:cs typeface="Arial"/>
                <a:sym typeface="Arial"/>
              </a:rPr>
              <a:t>định vị</a:t>
            </a:r>
            <a:r>
              <a:rPr lang="vi-VN" sz="1100" b="0" i="0" u="none" strike="noStrike" cap="none" dirty="0">
                <a:solidFill>
                  <a:srgbClr val="000000"/>
                </a:solidFill>
                <a:effectLst/>
                <a:latin typeface="Arial"/>
                <a:ea typeface="Arial"/>
                <a:cs typeface="Arial"/>
                <a:sym typeface="Arial"/>
              </a:rPr>
              <a:t> vị trí pixels và dự báo </a:t>
            </a:r>
            <a:r>
              <a:rPr lang="en-US" sz="1100" b="0" i="0" u="none" strike="noStrike" cap="none" dirty="0">
                <a:solidFill>
                  <a:srgbClr val="000000"/>
                </a:solidFill>
                <a:effectLst/>
                <a:latin typeface="Arial"/>
                <a:ea typeface="Arial"/>
                <a:cs typeface="Arial"/>
                <a:sym typeface="Arial"/>
              </a:rPr>
              <a:t>label</a:t>
            </a:r>
            <a:r>
              <a:rPr lang="vi-VN" sz="1100" b="0" i="0" u="none" strike="noStrike" cap="none" dirty="0">
                <a:solidFill>
                  <a:srgbClr val="000000"/>
                </a:solidFill>
                <a:effectLst/>
                <a:latin typeface="Arial"/>
                <a:ea typeface="Arial"/>
                <a:cs typeface="Arial"/>
                <a:sym typeface="Arial"/>
              </a:rPr>
              <a:t> cho chúng. Sau cùng của mạng DCNN ta thu được </a:t>
            </a:r>
            <a:r>
              <a:rPr lang="vi-VN" sz="1100" b="0" i="0" u="none" strike="noStrike" cap="none" dirty="0" err="1">
                <a:solidFill>
                  <a:srgbClr val="000000"/>
                </a:solidFill>
                <a:effectLst/>
                <a:latin typeface="Arial"/>
                <a:ea typeface="Arial"/>
                <a:cs typeface="Arial"/>
                <a:sym typeface="Arial"/>
              </a:rPr>
              <a:t>một</a:t>
            </a:r>
            <a:r>
              <a:rPr lang="vi-VN"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score map</a:t>
            </a:r>
            <a:r>
              <a:rPr lang="vi-VN" sz="1100" b="0" i="0" u="none" strike="noStrike" cap="none" dirty="0">
                <a:solidFill>
                  <a:srgbClr val="000000"/>
                </a:solidFill>
                <a:effectLst/>
                <a:latin typeface="Arial"/>
                <a:ea typeface="Arial"/>
                <a:cs typeface="Arial"/>
                <a:sym typeface="Arial"/>
              </a:rPr>
              <a:t> của ảnh </a:t>
            </a:r>
            <a:r>
              <a:rPr lang="en-US" sz="1100" b="0" i="0" u="none" strike="noStrike" cap="none" dirty="0">
                <a:solidFill>
                  <a:srgbClr val="000000"/>
                </a:solidFill>
                <a:effectLst/>
                <a:latin typeface="Arial"/>
                <a:ea typeface="Arial"/>
                <a:cs typeface="Arial"/>
                <a:sym typeface="Arial"/>
              </a:rPr>
              <a:t>input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baseline="0" dirty="0" err="1">
                <a:solidFill>
                  <a:srgbClr val="000000"/>
                </a:solidFill>
                <a:effectLst/>
                <a:latin typeface="Arial"/>
                <a:ea typeface="Arial"/>
                <a:cs typeface="Arial"/>
                <a:sym typeface="Arial"/>
              </a:rPr>
              <a:t>ví</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baseline="0" dirty="0" err="1">
                <a:solidFill>
                  <a:srgbClr val="000000"/>
                </a:solidFill>
                <a:effectLst/>
                <a:latin typeface="Arial"/>
                <a:ea typeface="Arial"/>
                <a:cs typeface="Arial"/>
                <a:sym typeface="Arial"/>
              </a:rPr>
              <a:t>dụ</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baseline="0" dirty="0" err="1">
                <a:solidFill>
                  <a:srgbClr val="000000"/>
                </a:solidFill>
                <a:effectLst/>
                <a:latin typeface="Arial"/>
                <a:ea typeface="Arial"/>
                <a:cs typeface="Arial"/>
                <a:sym typeface="Arial"/>
              </a:rPr>
              <a:t>trên</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baseline="0" dirty="0" err="1">
                <a:solidFill>
                  <a:srgbClr val="000000"/>
                </a:solidFill>
                <a:effectLst/>
                <a:latin typeface="Arial"/>
                <a:ea typeface="Arial"/>
                <a:cs typeface="Arial"/>
                <a:sym typeface="Arial"/>
              </a:rPr>
              <a:t>hình</a:t>
            </a:r>
            <a:r>
              <a:rPr lang="en-US" sz="1100" b="0" i="0" u="none" strike="noStrike" cap="none" baseline="0" dirty="0">
                <a:solidFill>
                  <a:srgbClr val="000000"/>
                </a:solidFill>
                <a:effectLst/>
                <a:latin typeface="Arial"/>
                <a:ea typeface="Arial"/>
                <a:cs typeface="Arial"/>
                <a:sym typeface="Arial"/>
              </a:rPr>
              <a:t>.</a:t>
            </a:r>
            <a:endParaRPr lang="vi-VN" sz="1100" b="0" i="0" u="none" strike="noStrike" cap="none" dirty="0">
              <a:solidFill>
                <a:srgbClr val="000000"/>
              </a:solidFill>
              <a:effectLst/>
              <a:latin typeface="Arial"/>
              <a:ea typeface="Arial"/>
              <a:cs typeface="Arial"/>
              <a:sym typeface="Arial"/>
            </a:endParaRPr>
          </a:p>
          <a:p>
            <a:r>
              <a:rPr lang="vi-VN" sz="1100" b="0" i="0" u="none" strike="noStrike" cap="none" dirty="0">
                <a:solidFill>
                  <a:srgbClr val="000000"/>
                </a:solidFill>
                <a:effectLst/>
                <a:latin typeface="Arial"/>
                <a:ea typeface="Arial"/>
                <a:cs typeface="Arial"/>
                <a:sym typeface="Arial"/>
              </a:rPr>
              <a:t>Score map có kích thước nhỏ hơn nhiều so với ảnh gốc. Chúng ta sử dụng Bi-linear Interpolation để resize lại score map về kích thước gốc. Bố cục của ảnh sau khi resize không khác so với ảnh gốc, chỉ thay đổi về kích thước.</a:t>
            </a:r>
          </a:p>
          <a:p>
            <a:r>
              <a:rPr lang="en-US" sz="1100" b="0" i="0" u="none" strike="noStrike" cap="none" dirty="0">
                <a:solidFill>
                  <a:srgbClr val="000000"/>
                </a:solidFill>
                <a:effectLst/>
                <a:latin typeface="Arial"/>
                <a:ea typeface="Arial"/>
                <a:cs typeface="Arial"/>
                <a:sym typeface="Arial"/>
              </a:rPr>
              <a:t>Ở </a:t>
            </a:r>
            <a:r>
              <a:rPr lang="en-US" sz="1100" b="0" i="0" u="none" strike="noStrike" cap="none" dirty="0" err="1">
                <a:solidFill>
                  <a:srgbClr val="000000"/>
                </a:solidFill>
                <a:effectLst/>
                <a:latin typeface="Arial"/>
                <a:ea typeface="Arial"/>
                <a:cs typeface="Arial"/>
                <a:sym typeface="Arial"/>
              </a:rPr>
              <a:t>phiên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bản</a:t>
            </a:r>
            <a:r>
              <a:rPr lang="en-US" sz="1100" b="0" i="0" u="none" strike="noStrike" cap="none" dirty="0">
                <a:solidFill>
                  <a:srgbClr val="000000"/>
                </a:solidFill>
                <a:effectLst/>
                <a:latin typeface="Arial"/>
                <a:ea typeface="Arial"/>
                <a:cs typeface="Arial"/>
                <a:sym typeface="Arial"/>
              </a:rPr>
              <a:t> DLv1+2, đ</a:t>
            </a:r>
            <a:r>
              <a:rPr lang="vi-VN" sz="1100" b="0" i="0" u="none" strike="noStrike" cap="none" dirty="0">
                <a:solidFill>
                  <a:srgbClr val="000000"/>
                </a:solidFill>
                <a:effectLst/>
                <a:latin typeface="Arial"/>
                <a:ea typeface="Arial"/>
                <a:cs typeface="Arial"/>
                <a:sym typeface="Arial"/>
              </a:rPr>
              <a:t>ể tạo ra được feature map dự báo thì chúng ta áp dụng một layer kết nối toàn bộ (Fully Connected Layer) kết hợp với phương pháp Conditional Random Field, một phương pháp thuộc nhóm mô hình đồ thị xác suất (Probabilistic Graphical Model) để chuẩn hóa lại </a:t>
            </a:r>
            <a:r>
              <a:rPr lang="vi-VN" sz="1100" b="1" i="0" u="none" strike="noStrike" cap="none" dirty="0">
                <a:solidFill>
                  <a:srgbClr val="000000"/>
                </a:solidFill>
                <a:effectLst/>
                <a:latin typeface="Arial"/>
                <a:ea typeface="Arial"/>
                <a:cs typeface="Arial"/>
                <a:sym typeface="Arial"/>
              </a:rPr>
              <a:t>nhãn</a:t>
            </a:r>
            <a:r>
              <a:rPr lang="vi-VN" sz="1100" b="0" i="0" u="none" strike="noStrike" cap="none" dirty="0">
                <a:solidFill>
                  <a:srgbClr val="000000"/>
                </a:solidFill>
                <a:effectLst/>
                <a:latin typeface="Arial"/>
                <a:ea typeface="Arial"/>
                <a:cs typeface="Arial"/>
                <a:sym typeface="Arial"/>
              </a:rPr>
              <a:t> cho các pixels. Sau chuẩn hóa, từ score map chúng ta thu được final output có </a:t>
            </a:r>
            <a:r>
              <a:rPr lang="vi-VN" sz="1100" b="1" i="0" u="none" strike="noStrike" cap="none" dirty="0">
                <a:solidFill>
                  <a:srgbClr val="000000"/>
                </a:solidFill>
                <a:effectLst/>
                <a:latin typeface="Arial"/>
                <a:ea typeface="Arial"/>
                <a:cs typeface="Arial"/>
                <a:sym typeface="Arial"/>
              </a:rPr>
              <a:t>đường biên</a:t>
            </a:r>
            <a:r>
              <a:rPr lang="vi-VN" sz="1100" b="0" i="0" u="none" strike="noStrike" cap="none" dirty="0">
                <a:solidFill>
                  <a:srgbClr val="000000"/>
                </a:solidFill>
                <a:effectLst/>
                <a:latin typeface="Arial"/>
                <a:ea typeface="Arial"/>
                <a:cs typeface="Arial"/>
                <a:sym typeface="Arial"/>
              </a:rPr>
              <a:t> và </a:t>
            </a:r>
            <a:r>
              <a:rPr lang="vi-VN" sz="1100" b="1" i="0" u="none" strike="noStrike" cap="none" dirty="0">
                <a:solidFill>
                  <a:srgbClr val="000000"/>
                </a:solidFill>
                <a:effectLst/>
                <a:latin typeface="Arial"/>
                <a:ea typeface="Arial"/>
                <a:cs typeface="Arial"/>
                <a:sym typeface="Arial"/>
              </a:rPr>
              <a:t>vùng ảnh</a:t>
            </a:r>
            <a:r>
              <a:rPr lang="vi-VN" sz="1100" b="0" i="0" u="none" strike="noStrike" cap="none" dirty="0">
                <a:solidFill>
                  <a:srgbClr val="000000"/>
                </a:solidFill>
                <a:effectLst/>
                <a:latin typeface="Arial"/>
                <a:ea typeface="Arial"/>
                <a:cs typeface="Arial"/>
                <a:sym typeface="Arial"/>
              </a:rPr>
              <a:t> trở nhên rõ ràng hơn.</a:t>
            </a:r>
          </a:p>
          <a:p>
            <a:pPr marL="158750" indent="0">
              <a:buNone/>
            </a:pPr>
            <a:br>
              <a:rPr lang="en-US" sz="1100" b="0" i="0" u="none" strike="noStrike" cap="none" dirty="0">
                <a:solidFill>
                  <a:srgbClr val="000000"/>
                </a:solidFill>
                <a:effectLst/>
                <a:latin typeface="Arial"/>
                <a:ea typeface="Arial"/>
                <a:cs typeface="Arial"/>
                <a:sym typeface="Arial"/>
              </a:rPr>
            </a:br>
            <a:endParaRPr dirty="0"/>
          </a:p>
        </p:txBody>
      </p:sp>
    </p:spTree>
    <p:extLst>
      <p:ext uri="{BB962C8B-B14F-4D97-AF65-F5344CB8AC3E}">
        <p14:creationId xmlns:p14="http://schemas.microsoft.com/office/powerpoint/2010/main" val="246946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14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Tiếp</a:t>
            </a:r>
            <a:r>
              <a:rPr lang="en-US" dirty="0"/>
              <a:t> </a:t>
            </a:r>
            <a:r>
              <a:rPr lang="en-US" dirty="0" err="1"/>
              <a:t>theo</a:t>
            </a:r>
            <a:r>
              <a:rPr lang="en-US" dirty="0"/>
              <a:t> </a:t>
            </a:r>
            <a:r>
              <a:rPr lang="en-US" dirty="0" err="1"/>
              <a:t>chung</a:t>
            </a:r>
            <a:r>
              <a:rPr lang="en-US" dirty="0"/>
              <a:t> ta </a:t>
            </a:r>
            <a:r>
              <a:rPr lang="en-US" dirty="0" err="1"/>
              <a:t>hãy</a:t>
            </a:r>
            <a:r>
              <a:rPr lang="en-US" dirty="0"/>
              <a:t> </a:t>
            </a:r>
            <a:r>
              <a:rPr lang="en-US" dirty="0" err="1"/>
              <a:t>cùng</a:t>
            </a:r>
            <a:r>
              <a:rPr lang="en-US" dirty="0"/>
              <a:t> </a:t>
            </a:r>
            <a:r>
              <a:rPr lang="en-US" dirty="0" err="1"/>
              <a:t>nhau</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tích</a:t>
            </a:r>
            <a:r>
              <a:rPr lang="en-US" dirty="0"/>
              <a:t> </a:t>
            </a:r>
            <a:r>
              <a:rPr lang="en-US" dirty="0" err="1"/>
              <a:t>chập</a:t>
            </a:r>
            <a:r>
              <a:rPr lang="en-US" dirty="0"/>
              <a:t> </a:t>
            </a:r>
            <a:r>
              <a:rPr lang="en-US" dirty="0" err="1"/>
              <a:t>Atrous</a:t>
            </a:r>
            <a:r>
              <a:rPr lang="en-US" dirty="0"/>
              <a:t>, </a:t>
            </a:r>
            <a:r>
              <a:rPr lang="en-US" dirty="0" err="1"/>
              <a:t>nó</a:t>
            </a:r>
            <a:r>
              <a:rPr lang="en-US" dirty="0"/>
              <a:t> </a:t>
            </a:r>
            <a:r>
              <a:rPr lang="en-US" dirty="0" err="1"/>
              <a:t>khác</a:t>
            </a:r>
            <a:r>
              <a:rPr lang="en-US" dirty="0"/>
              <a:t> </a:t>
            </a:r>
            <a:r>
              <a:rPr lang="en-US" dirty="0" err="1"/>
              <a:t>gì</a:t>
            </a:r>
            <a:r>
              <a:rPr lang="en-US" dirty="0"/>
              <a:t> so </a:t>
            </a:r>
            <a:r>
              <a:rPr lang="en-US" dirty="0" err="1"/>
              <a:t>với</a:t>
            </a:r>
            <a:r>
              <a:rPr lang="en-US" dirty="0"/>
              <a:t> </a:t>
            </a:r>
            <a:r>
              <a:rPr lang="en-US" dirty="0" err="1"/>
              <a:t>tích</a:t>
            </a:r>
            <a:r>
              <a:rPr lang="en-US" dirty="0"/>
              <a:t> </a:t>
            </a:r>
            <a:r>
              <a:rPr lang="en-US" dirty="0" err="1"/>
              <a:t>chập</a:t>
            </a:r>
            <a:r>
              <a:rPr lang="en-US" dirty="0"/>
              <a:t> </a:t>
            </a:r>
            <a:r>
              <a:rPr lang="en-US" dirty="0" err="1"/>
              <a:t>thông</a:t>
            </a:r>
            <a:r>
              <a:rPr lang="en-US" dirty="0"/>
              <a:t> </a:t>
            </a:r>
            <a:r>
              <a:rPr lang="en-US" dirty="0" err="1"/>
              <a:t>thường</a:t>
            </a:r>
            <a:r>
              <a:rPr lang="en-US" dirty="0"/>
              <a:t>:</a:t>
            </a:r>
          </a:p>
          <a:p>
            <a:pPr marL="457200" indent="-298450" algn="l">
              <a:buFont typeface="Arial" panose="020B0604020202020204" pitchFamily="34" charset="0"/>
              <a:buChar char="•"/>
            </a:pP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thông </a:t>
            </a:r>
            <a:r>
              <a:rPr lang="vi-VN" b="0" i="0" dirty="0" err="1">
                <a:solidFill>
                  <a:srgbClr val="333333"/>
                </a:solidFill>
                <a:effectLst/>
                <a:latin typeface="Helvetica Neue"/>
              </a:rPr>
              <a:t>thường</a:t>
            </a:r>
            <a:r>
              <a:rPr lang="vi-VN" b="0" i="0" dirty="0">
                <a:solidFill>
                  <a:srgbClr val="333333"/>
                </a:solidFill>
                <a:effectLst/>
                <a:latin typeface="Helvetica Neue"/>
              </a:rPr>
              <a:t> (bên trên)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vi-VN" b="0" i="0" dirty="0" err="1">
                <a:solidFill>
                  <a:srgbClr val="333333"/>
                </a:solidFill>
                <a:effectLst/>
                <a:latin typeface="Helvetica Neue"/>
              </a:rPr>
              <a:t>atrous</a:t>
            </a:r>
            <a:r>
              <a:rPr lang="vi-VN" b="0" i="0" dirty="0">
                <a:solidFill>
                  <a:srgbClr val="333333"/>
                </a:solidFill>
                <a:effectLst/>
                <a:latin typeface="Helvetica Neue"/>
              </a:rPr>
              <a:t> (bên </a:t>
            </a:r>
            <a:r>
              <a:rPr lang="vi-VN" b="0" i="0" dirty="0" err="1">
                <a:solidFill>
                  <a:srgbClr val="333333"/>
                </a:solidFill>
                <a:effectLst/>
                <a:latin typeface="Helvetica Neue"/>
              </a:rPr>
              <a:t>dưới</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cùng</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bức</a:t>
            </a:r>
            <a:r>
              <a:rPr lang="vi-VN" b="0" i="0" dirty="0">
                <a:solidFill>
                  <a:srgbClr val="333333"/>
                </a:solidFill>
                <a:effectLst/>
                <a:latin typeface="Helvetica Neue"/>
              </a:rPr>
              <a:t> </a:t>
            </a:r>
            <a:r>
              <a:rPr lang="vi-VN" b="0" i="0" dirty="0" err="1">
                <a:solidFill>
                  <a:srgbClr val="333333"/>
                </a:solidFill>
                <a:effectLst/>
                <a:latin typeface="Helvetica Neue"/>
              </a:rPr>
              <a:t>ảnh</a:t>
            </a:r>
            <a:r>
              <a:rPr lang="vi-VN" b="0" i="0" dirty="0">
                <a:solidFill>
                  <a:srgbClr val="333333"/>
                </a:solidFill>
                <a:effectLst/>
                <a:latin typeface="Helvetica Neue"/>
              </a:rPr>
              <a:t> 3 x 3. </a:t>
            </a:r>
            <a:endParaRPr lang="en-US" b="0" i="0" dirty="0">
              <a:solidFill>
                <a:srgbClr val="333333"/>
              </a:solidFill>
              <a:effectLst/>
              <a:latin typeface="Helvetica Neue"/>
            </a:endParaRPr>
          </a:p>
          <a:p>
            <a:pPr marL="158750" indent="0" algn="l">
              <a:buNone/>
            </a:pPr>
            <a:r>
              <a:rPr lang="en-US"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ô </a:t>
            </a:r>
            <a:r>
              <a:rPr lang="vi-VN" b="0" i="0" dirty="0" err="1">
                <a:solidFill>
                  <a:srgbClr val="333333"/>
                </a:solidFill>
                <a:effectLst/>
                <a:latin typeface="Helvetica Neue"/>
              </a:rPr>
              <a:t>màu</a:t>
            </a:r>
            <a:r>
              <a:rPr lang="vi-VN" b="0" i="0" dirty="0">
                <a:solidFill>
                  <a:srgbClr val="333333"/>
                </a:solidFill>
                <a:effectLst/>
                <a:latin typeface="Helvetica Neue"/>
              </a:rPr>
              <a:t> </a:t>
            </a:r>
            <a:r>
              <a:rPr lang="vi-VN" b="0" i="0" dirty="0" err="1">
                <a:solidFill>
                  <a:srgbClr val="333333"/>
                </a:solidFill>
                <a:effectLst/>
                <a:latin typeface="Helvetica Neue"/>
              </a:rPr>
              <a:t>xám</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ảnh</a:t>
            </a:r>
            <a:r>
              <a:rPr lang="vi-VN" b="0" i="0" dirty="0">
                <a:solidFill>
                  <a:srgbClr val="333333"/>
                </a:solidFill>
                <a:effectLst/>
                <a:latin typeface="Helvetica Neue"/>
              </a:rPr>
              <a:t> </a:t>
            </a:r>
            <a:r>
              <a:rPr lang="vi-VN" b="0" i="0" dirty="0" err="1">
                <a:solidFill>
                  <a:srgbClr val="333333"/>
                </a:solidFill>
                <a:effectLst/>
                <a:latin typeface="Helvetica Neue"/>
              </a:rPr>
              <a:t>gốc</a:t>
            </a:r>
            <a:endParaRPr lang="en-US" b="0" i="0" dirty="0">
              <a:solidFill>
                <a:srgbClr val="333333"/>
              </a:solidFill>
              <a:effectLst/>
              <a:latin typeface="Helvetica Neue"/>
            </a:endParaRPr>
          </a:p>
          <a:p>
            <a:pPr marL="158750" indent="0" algn="l">
              <a:buNone/>
            </a:pPr>
            <a:r>
              <a:rPr lang="en-US" b="0" i="0" dirty="0">
                <a:solidFill>
                  <a:srgbClr val="333333"/>
                </a:solidFill>
                <a:effectLst/>
                <a:latin typeface="Helvetica Neue"/>
              </a:rPr>
              <a:t>+ M</a:t>
            </a:r>
            <a:r>
              <a:rPr lang="vi-VN" b="0" i="0" dirty="0" err="1">
                <a:solidFill>
                  <a:srgbClr val="333333"/>
                </a:solidFill>
                <a:effectLst/>
                <a:latin typeface="Helvetica Neue"/>
              </a:rPr>
              <a:t>àu</a:t>
            </a:r>
            <a:r>
              <a:rPr lang="vi-VN" b="0" i="0" dirty="0">
                <a:solidFill>
                  <a:srgbClr val="333333"/>
                </a:solidFill>
                <a:effectLst/>
                <a:latin typeface="Helvetica Neue"/>
              </a:rPr>
              <a:t> </a:t>
            </a:r>
            <a:r>
              <a:rPr lang="vi-VN" b="0" i="0" dirty="0" err="1">
                <a:solidFill>
                  <a:srgbClr val="333333"/>
                </a:solidFill>
                <a:effectLst/>
                <a:latin typeface="Helvetica Neue"/>
              </a:rPr>
              <a:t>trắng</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padding</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dòng</a:t>
            </a:r>
            <a:r>
              <a:rPr lang="vi-VN" b="0" i="0" dirty="0">
                <a:solidFill>
                  <a:srgbClr val="333333"/>
                </a:solidFill>
                <a:effectLst/>
                <a:latin typeface="Helvetica Neue"/>
              </a:rPr>
              <a:t>, </a:t>
            </a:r>
            <a:r>
              <a:rPr lang="vi-VN" b="0" i="0" dirty="0" err="1">
                <a:solidFill>
                  <a:srgbClr val="333333"/>
                </a:solidFill>
                <a:effectLst/>
                <a:latin typeface="Helvetica Neue"/>
              </a:rPr>
              <a:t>cột</a:t>
            </a:r>
            <a:r>
              <a:rPr lang="vi-VN" b="0" i="0" dirty="0">
                <a:solidFill>
                  <a:srgbClr val="333333"/>
                </a:solidFill>
                <a:effectLst/>
                <a:latin typeface="Helvetica Neue"/>
              </a:rPr>
              <a:t> 0 </a:t>
            </a:r>
            <a:r>
              <a:rPr lang="vi-VN" b="0" i="0" dirty="0" err="1">
                <a:solidFill>
                  <a:srgbClr val="333333"/>
                </a:solidFill>
                <a:effectLst/>
                <a:latin typeface="Helvetica Neue"/>
              </a:rPr>
              <a:t>được</a:t>
            </a:r>
            <a:r>
              <a:rPr lang="vi-VN" b="0" i="0" dirty="0">
                <a:solidFill>
                  <a:srgbClr val="333333"/>
                </a:solidFill>
                <a:effectLst/>
                <a:latin typeface="Helvetica Neue"/>
              </a:rPr>
              <a:t> thêm </a:t>
            </a:r>
            <a:r>
              <a:rPr lang="vi-VN" b="0" i="0" dirty="0" err="1">
                <a:solidFill>
                  <a:srgbClr val="333333"/>
                </a:solidFill>
                <a:effectLst/>
                <a:latin typeface="Helvetica Neue"/>
              </a:rPr>
              <a:t>vào</a:t>
            </a:r>
            <a:endParaRPr lang="en-US" b="0" i="0" dirty="0">
              <a:solidFill>
                <a:srgbClr val="333333"/>
              </a:solidFill>
              <a:effectLst/>
              <a:latin typeface="Helvetica Neue"/>
            </a:endParaRPr>
          </a:p>
          <a:p>
            <a:pPr marL="158750" indent="0" algn="l">
              <a:buNone/>
            </a:pPr>
            <a:r>
              <a:rPr lang="en-US" b="0" i="0" dirty="0">
                <a:solidFill>
                  <a:srgbClr val="333333"/>
                </a:solidFill>
                <a:effectLst/>
                <a:latin typeface="Helvetica Neue"/>
              </a:rPr>
              <a:t>+ M</a:t>
            </a:r>
            <a:r>
              <a:rPr lang="vi-VN" b="0" i="0" dirty="0" err="1">
                <a:solidFill>
                  <a:srgbClr val="333333"/>
                </a:solidFill>
                <a:effectLst/>
                <a:latin typeface="Helvetica Neue"/>
              </a:rPr>
              <a:t>àu</a:t>
            </a:r>
            <a:r>
              <a:rPr lang="vi-VN" b="0" i="0" dirty="0">
                <a:solidFill>
                  <a:srgbClr val="333333"/>
                </a:solidFill>
                <a:effectLst/>
                <a:latin typeface="Helvetica Neue"/>
              </a:rPr>
              <a:t> xanh </a:t>
            </a:r>
            <a:r>
              <a:rPr lang="vi-VN" b="0" i="0" dirty="0" err="1">
                <a:solidFill>
                  <a:srgbClr val="333333"/>
                </a:solidFill>
                <a:effectLst/>
                <a:latin typeface="Helvetica Neue"/>
              </a:rPr>
              <a:t>nước</a:t>
            </a:r>
            <a:r>
              <a:rPr lang="vi-VN" b="0" i="0" dirty="0">
                <a:solidFill>
                  <a:srgbClr val="333333"/>
                </a:solidFill>
                <a:effectLst/>
                <a:latin typeface="Helvetica Neue"/>
              </a:rPr>
              <a:t> </a:t>
            </a:r>
            <a:r>
              <a:rPr lang="vi-VN" b="0" i="0" dirty="0" err="1">
                <a:solidFill>
                  <a:srgbClr val="333333"/>
                </a:solidFill>
                <a:effectLst/>
                <a:latin typeface="Helvetica Neue"/>
              </a:rPr>
              <a:t>biển</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thức</a:t>
            </a:r>
            <a:r>
              <a:rPr lang="vi-VN" b="0" i="0" dirty="0">
                <a:solidFill>
                  <a:srgbClr val="333333"/>
                </a:solidFill>
                <a:effectLst/>
                <a:latin typeface="Helvetica Neue"/>
              </a:rPr>
              <a:t> (</a:t>
            </a:r>
            <a:r>
              <a:rPr lang="vi-VN" b="0" i="0" dirty="0" err="1">
                <a:solidFill>
                  <a:srgbClr val="333333"/>
                </a:solidFill>
                <a:effectLst/>
                <a:latin typeface="Helvetica Neue"/>
              </a:rPr>
              <a:t>receptive</a:t>
            </a:r>
            <a:r>
              <a:rPr lang="vi-VN" b="0" i="0" dirty="0">
                <a:solidFill>
                  <a:srgbClr val="333333"/>
                </a:solidFill>
                <a:effectLst/>
                <a:latin typeface="Helvetica Neue"/>
              </a:rPr>
              <a:t> </a:t>
            </a:r>
            <a:r>
              <a:rPr lang="vi-VN" b="0" i="0" dirty="0" err="1">
                <a:solidFill>
                  <a:srgbClr val="333333"/>
                </a:solidFill>
                <a:effectLst/>
                <a:latin typeface="Helvetica Neue"/>
              </a:rPr>
              <a:t>field</a:t>
            </a:r>
            <a:r>
              <a:rPr lang="vi-VN" b="0" i="0" dirty="0">
                <a:solidFill>
                  <a:srgbClr val="333333"/>
                </a:solidFill>
                <a:effectLst/>
                <a:latin typeface="Helvetica Neue"/>
              </a:rPr>
              <a:t>) khi nhân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endParaRPr lang="en-US" b="0" i="0" dirty="0">
              <a:solidFill>
                <a:srgbClr val="333333"/>
              </a:solidFill>
              <a:effectLst/>
              <a:latin typeface="Helvetica Neue"/>
            </a:endParaRPr>
          </a:p>
          <a:p>
            <a:pPr marL="158750" indent="0" algn="l">
              <a:buNone/>
            </a:pPr>
            <a:endParaRPr lang="en-US" b="0" i="0" dirty="0">
              <a:solidFill>
                <a:srgbClr val="333333"/>
              </a:solidFill>
              <a:effectLst/>
              <a:latin typeface="Helvetica Neue"/>
            </a:endParaRPr>
          </a:p>
          <a:p>
            <a:pPr marL="457200" indent="-298450" algn="l">
              <a:buFont typeface="Arial" panose="020B0604020202020204" pitchFamily="34" charset="0"/>
              <a:buChar char="•"/>
            </a:pPr>
            <a:r>
              <a:rPr lang="vi-VN" b="0" i="0" dirty="0">
                <a:solidFill>
                  <a:srgbClr val="333333"/>
                </a:solidFill>
                <a:effectLst/>
                <a:latin typeface="Helvetica Neue"/>
              </a:rPr>
              <a:t>Bên </a:t>
            </a:r>
            <a:r>
              <a:rPr lang="vi-VN" b="0" i="0" dirty="0" err="1">
                <a:solidFill>
                  <a:srgbClr val="333333"/>
                </a:solidFill>
                <a:effectLst/>
                <a:latin typeface="Helvetica Neue"/>
              </a:rPr>
              <a:t>phải</a:t>
            </a:r>
            <a:r>
              <a:rPr lang="vi-VN" b="0" i="0" dirty="0">
                <a:solidFill>
                  <a:srgbClr val="333333"/>
                </a:solidFill>
                <a:effectLst/>
                <a:latin typeface="Helvetica Neue"/>
              </a:rPr>
              <a:t> </a:t>
            </a:r>
            <a:r>
              <a:rPr lang="vi-VN" b="0" i="0" dirty="0" err="1">
                <a:solidFill>
                  <a:srgbClr val="333333"/>
                </a:solidFill>
                <a:effectLst/>
                <a:latin typeface="Helvetica Neue"/>
              </a:rPr>
              <a:t>ngoài</a:t>
            </a:r>
            <a:r>
              <a:rPr lang="vi-VN" b="0" i="0" dirty="0">
                <a:solidFill>
                  <a:srgbClr val="333333"/>
                </a:solidFill>
                <a:effectLst/>
                <a:latin typeface="Helvetica Neue"/>
              </a:rPr>
              <a:t> </a:t>
            </a:r>
            <a:r>
              <a:rPr lang="vi-VN" b="0" i="0" dirty="0" err="1">
                <a:solidFill>
                  <a:srgbClr val="333333"/>
                </a:solidFill>
                <a:effectLst/>
                <a:latin typeface="Helvetica Neue"/>
              </a:rPr>
              <a:t>cùng</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mô </a:t>
            </a:r>
            <a:r>
              <a:rPr lang="vi-VN" b="0" i="0" dirty="0" err="1">
                <a:solidFill>
                  <a:srgbClr val="333333"/>
                </a:solidFill>
                <a:effectLst/>
                <a:latin typeface="Helvetica Neue"/>
              </a:rPr>
              <a:t>tả</a:t>
            </a:r>
            <a:r>
              <a:rPr lang="vi-VN" b="0" i="0" dirty="0">
                <a:solidFill>
                  <a:srgbClr val="333333"/>
                </a:solidFill>
                <a:effectLst/>
                <a:latin typeface="Helvetica Neue"/>
              </a:rPr>
              <a:t> </a:t>
            </a:r>
            <a:r>
              <a:rPr lang="vi-VN" b="0" i="0" dirty="0" err="1">
                <a:solidFill>
                  <a:srgbClr val="333333"/>
                </a:solidFill>
                <a:effectLst/>
                <a:latin typeface="Helvetica Neue"/>
              </a:rPr>
              <a:t>phép</a:t>
            </a:r>
            <a:r>
              <a:rPr lang="vi-VN" b="0" i="0" dirty="0">
                <a:solidFill>
                  <a:srgbClr val="333333"/>
                </a:solidFill>
                <a:effectLst/>
                <a:latin typeface="Helvetica Neue"/>
              </a:rPr>
              <a:t> </a:t>
            </a:r>
            <a:r>
              <a:rPr lang="vi-VN" b="0" i="0" dirty="0" err="1">
                <a:solidFill>
                  <a:srgbClr val="333333"/>
                </a:solidFill>
                <a:effectLst/>
                <a:latin typeface="Helvetica Neue"/>
              </a:rPr>
              <a:t>chiếu</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lát</a:t>
            </a:r>
            <a:r>
              <a:rPr lang="vi-VN" b="0" i="0" dirty="0">
                <a:solidFill>
                  <a:srgbClr val="333333"/>
                </a:solidFill>
                <a:effectLst/>
                <a:latin typeface="Helvetica Neue"/>
              </a:rPr>
              <a:t> </a:t>
            </a:r>
            <a:r>
              <a:rPr lang="vi-VN" b="0" i="0" dirty="0" err="1">
                <a:solidFill>
                  <a:srgbClr val="333333"/>
                </a:solidFill>
                <a:effectLst/>
                <a:latin typeface="Helvetica Neue"/>
              </a:rPr>
              <a:t>cắt</a:t>
            </a:r>
            <a:r>
              <a:rPr lang="vi-VN" b="0" i="0" dirty="0">
                <a:solidFill>
                  <a:srgbClr val="333333"/>
                </a:solidFill>
                <a:effectLst/>
                <a:latin typeface="Helvetica Neue"/>
              </a:rPr>
              <a:t> theo </a:t>
            </a:r>
            <a:r>
              <a:rPr lang="vi-VN" b="0" i="0" dirty="0" err="1">
                <a:solidFill>
                  <a:srgbClr val="333333"/>
                </a:solidFill>
                <a:effectLst/>
                <a:latin typeface="Helvetica Neue"/>
              </a:rPr>
              <a:t>width</a:t>
            </a:r>
            <a:r>
              <a:rPr lang="vi-VN" b="0" i="0" dirty="0">
                <a:solidFill>
                  <a:srgbClr val="333333"/>
                </a:solidFill>
                <a:effectLst/>
                <a:latin typeface="Helvetica Neue"/>
              </a:rPr>
              <a:t> </a:t>
            </a:r>
            <a:r>
              <a:rPr lang="vi-VN" b="0" i="0" dirty="0" err="1">
                <a:solidFill>
                  <a:srgbClr val="333333"/>
                </a:solidFill>
                <a:effectLst/>
                <a:latin typeface="Helvetica Neue"/>
              </a:rPr>
              <a:t>quá</a:t>
            </a:r>
            <a:r>
              <a:rPr lang="vi-VN" b="0" i="0" dirty="0">
                <a:solidFill>
                  <a:srgbClr val="333333"/>
                </a:solidFill>
                <a:effectLst/>
                <a:latin typeface="Helvetica Neue"/>
              </a:rPr>
              <a:t> </a:t>
            </a:r>
            <a:r>
              <a:rPr lang="vi-VN" b="0" i="0" dirty="0" err="1">
                <a:solidFill>
                  <a:srgbClr val="333333"/>
                </a:solidFill>
                <a:effectLst/>
                <a:latin typeface="Helvetica Neue"/>
              </a:rPr>
              <a:t>trình</a:t>
            </a:r>
            <a:r>
              <a:rPr lang="vi-VN" b="0" i="0" dirty="0">
                <a:solidFill>
                  <a:srgbClr val="333333"/>
                </a:solidFill>
                <a:effectLst/>
                <a:latin typeface="Helvetica Neue"/>
              </a:rPr>
              <a:t>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ở </a:t>
            </a:r>
            <a:r>
              <a:rPr lang="vi-VN" b="0" i="0" dirty="0" err="1">
                <a:solidFill>
                  <a:srgbClr val="333333"/>
                </a:solidFill>
                <a:effectLst/>
                <a:latin typeface="Helvetica Neue"/>
              </a:rPr>
              <a:t>mỗi</a:t>
            </a:r>
            <a:r>
              <a:rPr lang="vi-VN" b="0" i="0" dirty="0">
                <a:solidFill>
                  <a:srgbClr val="333333"/>
                </a:solidFill>
                <a:effectLst/>
                <a:latin typeface="Helvetica Neue"/>
              </a:rPr>
              <a:t> </a:t>
            </a:r>
            <a:r>
              <a:rPr lang="vi-VN" b="0" i="0" dirty="0" err="1">
                <a:solidFill>
                  <a:srgbClr val="333333"/>
                </a:solidFill>
                <a:effectLst/>
                <a:latin typeface="Helvetica Neue"/>
              </a:rPr>
              <a:t>bước</a:t>
            </a:r>
            <a:r>
              <a:rPr lang="vi-VN" b="0" i="0" dirty="0">
                <a:solidFill>
                  <a:srgbClr val="333333"/>
                </a:solidFill>
                <a:effectLst/>
                <a:latin typeface="Helvetica Neue"/>
              </a:rPr>
              <a:t>. Ta </a:t>
            </a:r>
            <a:r>
              <a:rPr lang="vi-VN" b="0" i="0" dirty="0" err="1">
                <a:solidFill>
                  <a:srgbClr val="333333"/>
                </a:solidFill>
                <a:effectLst/>
                <a:latin typeface="Helvetica Neue"/>
              </a:rPr>
              <a:t>thấy</a:t>
            </a:r>
            <a:r>
              <a:rPr lang="vi-VN" b="0" i="0" dirty="0">
                <a:solidFill>
                  <a:srgbClr val="333333"/>
                </a:solidFill>
                <a:effectLst/>
                <a:latin typeface="Helvetica Neue"/>
              </a:rPr>
              <a:t> </a:t>
            </a:r>
            <a:r>
              <a:rPr lang="vi-VN" b="0" i="0" dirty="0" err="1">
                <a:solidFill>
                  <a:srgbClr val="333333"/>
                </a:solidFill>
                <a:effectLst/>
                <a:latin typeface="Helvetica Neue"/>
              </a:rPr>
              <a:t>đối</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vi-VN" b="0" i="0" dirty="0" err="1">
                <a:solidFill>
                  <a:srgbClr val="333333"/>
                </a:solidFill>
                <a:effectLst/>
                <a:latin typeface="Helvetica Neue"/>
              </a:rPr>
              <a:t>atrous</a:t>
            </a:r>
            <a:r>
              <a:rPr lang="vi-VN" b="0" i="0" dirty="0">
                <a:solidFill>
                  <a:srgbClr val="333333"/>
                </a:solidFill>
                <a:effectLst/>
                <a:latin typeface="Helvetica Neue"/>
              </a:rPr>
              <a:t>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vị</a:t>
            </a:r>
            <a:r>
              <a:rPr lang="vi-VN" b="0" i="0" dirty="0">
                <a:solidFill>
                  <a:srgbClr val="333333"/>
                </a:solidFill>
                <a:effectLst/>
                <a:latin typeface="Helvetica Neue"/>
              </a:rPr>
              <a:t> </a:t>
            </a:r>
            <a:r>
              <a:rPr lang="vi-VN" b="0" i="0" dirty="0" err="1">
                <a:solidFill>
                  <a:srgbClr val="333333"/>
                </a:solidFill>
                <a:effectLst/>
                <a:latin typeface="Helvetica Neue"/>
              </a:rPr>
              <a:t>trí</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en-US" b="0" i="0" dirty="0" err="1">
                <a:solidFill>
                  <a:srgbClr val="333333"/>
                </a:solidFill>
                <a:effectLst/>
                <a:latin typeface="Helvetica Neue"/>
              </a:rPr>
              <a:t>vùng</a:t>
            </a:r>
            <a:r>
              <a:rPr lang="en-US" b="0" i="0" dirty="0">
                <a:solidFill>
                  <a:srgbClr val="333333"/>
                </a:solidFill>
                <a:effectLst/>
                <a:latin typeface="Helvetica Neue"/>
              </a:rPr>
              <a:t> nhận </a:t>
            </a:r>
            <a:r>
              <a:rPr lang="en-US" b="0" i="0" dirty="0" err="1">
                <a:solidFill>
                  <a:srgbClr val="333333"/>
                </a:solidFill>
                <a:effectLst/>
                <a:latin typeface="Helvetica Neue"/>
              </a:rPr>
              <a:t>thức</a:t>
            </a:r>
            <a:r>
              <a:rPr lang="en-US" b="0" i="0" dirty="0">
                <a:solidFill>
                  <a:srgbClr val="333333"/>
                </a:solidFill>
                <a:effectLst/>
                <a:latin typeface="Helvetica Neue"/>
              </a:rPr>
              <a:t> </a:t>
            </a:r>
            <a:r>
              <a:rPr lang="vi-VN" b="0" i="0" dirty="0" err="1">
                <a:solidFill>
                  <a:srgbClr val="333333"/>
                </a:solidFill>
                <a:effectLst/>
                <a:latin typeface="Helvetica Neue"/>
              </a:rPr>
              <a:t>giãn</a:t>
            </a:r>
            <a:r>
              <a:rPr lang="vi-VN" b="0" i="0" dirty="0">
                <a:solidFill>
                  <a:srgbClr val="333333"/>
                </a:solidFill>
                <a:effectLst/>
                <a:latin typeface="Helvetica Neue"/>
              </a:rPr>
              <a:t> </a:t>
            </a:r>
            <a:r>
              <a:rPr lang="vi-VN" b="0" i="0" dirty="0" err="1">
                <a:solidFill>
                  <a:srgbClr val="333333"/>
                </a:solidFill>
                <a:effectLst/>
                <a:latin typeface="Helvetica Neue"/>
              </a:rPr>
              <a:t>cách</a:t>
            </a:r>
            <a:r>
              <a:rPr lang="vi-VN" b="0" i="0" dirty="0">
                <a:solidFill>
                  <a:srgbClr val="333333"/>
                </a:solidFill>
                <a:effectLst/>
                <a:latin typeface="Helvetica Neue"/>
              </a:rPr>
              <a:t> nhau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cell</a:t>
            </a:r>
            <a:r>
              <a:rPr lang="vi-VN" b="0" i="0" dirty="0">
                <a:solidFill>
                  <a:srgbClr val="333333"/>
                </a:solidFill>
                <a:effectLst/>
                <a:latin typeface="Helvetica Neue"/>
              </a:rPr>
              <a:t> </a:t>
            </a:r>
            <a:r>
              <a:rPr lang="vi-VN" b="0" i="0" dirty="0" err="1">
                <a:solidFill>
                  <a:srgbClr val="333333"/>
                </a:solidFill>
                <a:effectLst/>
                <a:latin typeface="Helvetica Neue"/>
              </a:rPr>
              <a:t>mặc</a:t>
            </a:r>
            <a:r>
              <a:rPr lang="vi-VN" b="0" i="0" dirty="0">
                <a:solidFill>
                  <a:srgbClr val="333333"/>
                </a:solidFill>
                <a:effectLst/>
                <a:latin typeface="Helvetica Neue"/>
              </a:rPr>
              <a:t> </a:t>
            </a:r>
            <a:r>
              <a:rPr lang="vi-VN" b="0" i="0" dirty="0" err="1">
                <a:solidFill>
                  <a:srgbClr val="333333"/>
                </a:solidFill>
                <a:effectLst/>
                <a:latin typeface="Helvetica Neue"/>
              </a:rPr>
              <a:t>dù</a:t>
            </a:r>
            <a:r>
              <a:rPr lang="vi-VN" b="0" i="0" dirty="0">
                <a:solidFill>
                  <a:srgbClr val="333333"/>
                </a:solidFill>
                <a:effectLst/>
                <a:latin typeface="Helvetica Neue"/>
              </a:rPr>
              <a:t> </a:t>
            </a:r>
            <a:r>
              <a:rPr lang="vi-VN" b="0" i="0" dirty="0" err="1">
                <a:solidFill>
                  <a:srgbClr val="333333"/>
                </a:solidFill>
                <a:effectLst/>
                <a:latin typeface="Helvetica Neue"/>
              </a:rPr>
              <a:t>về</a:t>
            </a:r>
            <a:r>
              <a:rPr lang="vi-VN" b="0" i="0" dirty="0">
                <a:solidFill>
                  <a:srgbClr val="333333"/>
                </a:solidFill>
                <a:effectLst/>
                <a:latin typeface="Helvetica Neue"/>
              </a:rPr>
              <a:t> </a:t>
            </a:r>
            <a:r>
              <a:rPr lang="vi-VN" b="0" i="0" dirty="0" err="1">
                <a:solidFill>
                  <a:srgbClr val="333333"/>
                </a:solidFill>
                <a:effectLst/>
                <a:latin typeface="Helvetica Neue"/>
              </a:rPr>
              <a:t>bản</a:t>
            </a:r>
            <a:r>
              <a:rPr lang="vi-VN" b="0" i="0" dirty="0">
                <a:solidFill>
                  <a:srgbClr val="333333"/>
                </a:solidFill>
                <a:effectLst/>
                <a:latin typeface="Helvetica Neue"/>
              </a:rPr>
              <a:t> </a:t>
            </a:r>
            <a:r>
              <a:rPr lang="vi-VN" b="0" i="0" dirty="0" err="1">
                <a:solidFill>
                  <a:srgbClr val="333333"/>
                </a:solidFill>
                <a:effectLst/>
                <a:latin typeface="Helvetica Neue"/>
              </a:rPr>
              <a:t>chất</a:t>
            </a:r>
            <a:r>
              <a:rPr lang="vi-VN" b="0" i="0" dirty="0">
                <a:solidFill>
                  <a:srgbClr val="333333"/>
                </a:solidFill>
                <a:effectLst/>
                <a:latin typeface="Helvetica Neue"/>
              </a:rPr>
              <a:t> </a:t>
            </a:r>
            <a:r>
              <a:rPr lang="vi-VN" b="0" i="0" dirty="0" err="1">
                <a:solidFill>
                  <a:srgbClr val="333333"/>
                </a:solidFill>
                <a:effectLst/>
                <a:latin typeface="Helvetica Neue"/>
              </a:rPr>
              <a:t>vẫn</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3 x 3 nhưng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trên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a:t>
            </a:r>
            <a:r>
              <a:rPr lang="vi-VN" b="0" i="0" dirty="0" err="1">
                <a:solidFill>
                  <a:srgbClr val="333333"/>
                </a:solidFill>
                <a:effectLst/>
                <a:latin typeface="Helvetica Neue"/>
              </a:rPr>
              <a:t>rộng</a:t>
            </a:r>
            <a:r>
              <a:rPr lang="vi-VN" b="0" i="0" dirty="0">
                <a:solidFill>
                  <a:srgbClr val="333333"/>
                </a:solidFill>
                <a:effectLst/>
                <a:latin typeface="Helvetica Neue"/>
              </a:rPr>
              <a:t> hơn </a:t>
            </a:r>
            <a:r>
              <a:rPr lang="vi-VN" b="0" i="0" dirty="0" err="1">
                <a:solidFill>
                  <a:srgbClr val="333333"/>
                </a:solidFill>
                <a:effectLst/>
                <a:latin typeface="Helvetica Neue"/>
              </a:rPr>
              <a:t>là</a:t>
            </a:r>
            <a:r>
              <a:rPr lang="vi-VN" b="0" i="0" dirty="0">
                <a:solidFill>
                  <a:srgbClr val="333333"/>
                </a:solidFill>
                <a:effectLst/>
                <a:latin typeface="Helvetica Neue"/>
              </a:rPr>
              <a:t> 5 x 5. </a:t>
            </a:r>
            <a:endParaRPr lang="en-US" b="0" i="0" dirty="0">
              <a:solidFill>
                <a:srgbClr val="333333"/>
              </a:solidFill>
              <a:effectLst/>
              <a:latin typeface="Helvetica Neue"/>
            </a:endParaRPr>
          </a:p>
          <a:p>
            <a:pPr marL="457200" indent="-298450" algn="l">
              <a:buFont typeface="Arial" panose="020B0604020202020204" pitchFamily="34" charset="0"/>
              <a:buChar char="•"/>
            </a:pPr>
            <a:endParaRPr lang="en-US" b="0" i="0" dirty="0">
              <a:solidFill>
                <a:srgbClr val="333333"/>
              </a:solidFill>
              <a:effectLst/>
              <a:latin typeface="Helvetica Neue"/>
            </a:endParaRPr>
          </a:p>
          <a:p>
            <a:pPr marL="457200" indent="-298450" algn="l">
              <a:buFont typeface="Arial" panose="020B0604020202020204" pitchFamily="34" charset="0"/>
              <a:buChar char="•"/>
            </a:pP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thông </a:t>
            </a:r>
            <a:r>
              <a:rPr lang="vi-VN" b="0" i="0" dirty="0" err="1">
                <a:solidFill>
                  <a:srgbClr val="333333"/>
                </a:solidFill>
                <a:effectLst/>
                <a:latin typeface="Helvetica Neue"/>
              </a:rPr>
              <a:t>thường</a:t>
            </a:r>
            <a:r>
              <a:rPr lang="vi-VN" b="0" i="0" dirty="0">
                <a:solidFill>
                  <a:srgbClr val="333333"/>
                </a:solidFill>
                <a:effectLst/>
                <a:latin typeface="Helvetica Neue"/>
              </a:rPr>
              <a:t>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en-US" b="0" i="0" dirty="0" err="1">
                <a:solidFill>
                  <a:srgbClr val="333333"/>
                </a:solidFill>
                <a:effectLst/>
                <a:latin typeface="Helvetica Neue"/>
              </a:rPr>
              <a:t>của</a:t>
            </a:r>
            <a:r>
              <a:rPr lang="en-US" b="0" i="0" dirty="0">
                <a:solidFill>
                  <a:srgbClr val="333333"/>
                </a:solidFill>
                <a:effectLst/>
                <a:latin typeface="Helvetica Neue"/>
              </a:rPr>
              <a:t> </a:t>
            </a:r>
            <a:r>
              <a:rPr lang="en-US" b="0" i="0" dirty="0" err="1">
                <a:solidFill>
                  <a:srgbClr val="333333"/>
                </a:solidFill>
                <a:effectLst/>
                <a:latin typeface="Helvetica Neue"/>
              </a:rPr>
              <a:t>vùng</a:t>
            </a:r>
            <a:r>
              <a:rPr lang="en-US" b="0" i="0" dirty="0">
                <a:solidFill>
                  <a:srgbClr val="333333"/>
                </a:solidFill>
                <a:effectLst/>
                <a:latin typeface="Helvetica Neue"/>
              </a:rPr>
              <a:t> nhận </a:t>
            </a:r>
            <a:r>
              <a:rPr lang="en-US" b="0" i="0" dirty="0" err="1">
                <a:solidFill>
                  <a:srgbClr val="333333"/>
                </a:solidFill>
                <a:effectLst/>
                <a:latin typeface="Helvetica Neue"/>
              </a:rPr>
              <a:t>thức</a:t>
            </a:r>
            <a:r>
              <a:rPr lang="en-US" b="0" i="0" dirty="0">
                <a:solidFill>
                  <a:srgbClr val="333333"/>
                </a:solidFill>
                <a:effectLst/>
                <a:latin typeface="Helvetica Neue"/>
              </a:rPr>
              <a:t> </a:t>
            </a:r>
            <a:r>
              <a:rPr lang="vi-VN" b="0" i="0" dirty="0" err="1">
                <a:solidFill>
                  <a:srgbClr val="333333"/>
                </a:solidFill>
                <a:effectLst/>
                <a:latin typeface="Helvetica Neue"/>
              </a:rPr>
              <a:t>bằng</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bằng</a:t>
            </a:r>
            <a:r>
              <a:rPr lang="vi-VN" b="0" i="0" dirty="0">
                <a:solidFill>
                  <a:srgbClr val="333333"/>
                </a:solidFill>
                <a:effectLst/>
                <a:latin typeface="Helvetica Neue"/>
              </a:rPr>
              <a:t> 3 x 3. </a:t>
            </a:r>
            <a:r>
              <a:rPr lang="vi-VN" b="0" i="0" dirty="0" err="1">
                <a:solidFill>
                  <a:srgbClr val="333333"/>
                </a:solidFill>
                <a:effectLst/>
                <a:latin typeface="Helvetica Neue"/>
              </a:rPr>
              <a:t>Kết</a:t>
            </a:r>
            <a:r>
              <a:rPr lang="vi-VN" b="0" i="0" dirty="0">
                <a:solidFill>
                  <a:srgbClr val="333333"/>
                </a:solidFill>
                <a:effectLst/>
                <a:latin typeface="Helvetica Neue"/>
              </a:rPr>
              <a:t> </a:t>
            </a:r>
            <a:r>
              <a:rPr lang="vi-VN" b="0" i="0" dirty="0" err="1">
                <a:solidFill>
                  <a:srgbClr val="333333"/>
                </a:solidFill>
                <a:effectLst/>
                <a:latin typeface="Helvetica Neue"/>
              </a:rPr>
              <a:t>quả</a:t>
            </a:r>
            <a:r>
              <a:rPr lang="vi-VN" b="0" i="0" dirty="0">
                <a:solidFill>
                  <a:srgbClr val="333333"/>
                </a:solidFill>
                <a:effectLst/>
                <a:latin typeface="Helvetica Neue"/>
              </a:rPr>
              <a:t> </a:t>
            </a:r>
            <a:r>
              <a:rPr lang="vi-VN" b="0" i="0" dirty="0" err="1">
                <a:solidFill>
                  <a:srgbClr val="333333"/>
                </a:solidFill>
                <a:effectLst/>
                <a:latin typeface="Helvetica Neue"/>
              </a:rPr>
              <a:t>output</a:t>
            </a:r>
            <a:r>
              <a:rPr lang="vi-VN" b="0" i="0" dirty="0">
                <a:solidFill>
                  <a:srgbClr val="333333"/>
                </a:solidFill>
                <a:effectLst/>
                <a:latin typeface="Helvetica Neue"/>
              </a:rPr>
              <a:t> cho </a:t>
            </a:r>
            <a:r>
              <a:rPr lang="vi-VN" b="0" i="0" dirty="0" err="1">
                <a:solidFill>
                  <a:srgbClr val="333333"/>
                </a:solidFill>
                <a:effectLst/>
                <a:latin typeface="Helvetica Neue"/>
              </a:rPr>
              <a:t>thấy</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en-US" b="0" i="0" dirty="0">
                <a:solidFill>
                  <a:srgbClr val="333333"/>
                </a:solidFill>
                <a:effectLst/>
                <a:latin typeface="Helvetica Neue"/>
              </a:rPr>
              <a:t>A</a:t>
            </a:r>
            <a:r>
              <a:rPr lang="vi-VN" b="0" i="0" dirty="0" err="1">
                <a:solidFill>
                  <a:srgbClr val="333333"/>
                </a:solidFill>
                <a:effectLst/>
                <a:latin typeface="Helvetica Neue"/>
              </a:rPr>
              <a:t>strous</a:t>
            </a:r>
            <a:r>
              <a:rPr lang="vi-VN" b="0" i="0" dirty="0">
                <a:solidFill>
                  <a:srgbClr val="333333"/>
                </a:solidFill>
                <a:effectLst/>
                <a:latin typeface="Helvetica Neue"/>
              </a:rPr>
              <a:t> </a:t>
            </a:r>
            <a:r>
              <a:rPr lang="vi-VN" b="0" i="0" dirty="0" err="1">
                <a:solidFill>
                  <a:srgbClr val="333333"/>
                </a:solidFill>
                <a:effectLst/>
                <a:latin typeface="Helvetica Neue"/>
              </a:rPr>
              <a:t>đã</a:t>
            </a:r>
            <a:r>
              <a:rPr lang="vi-VN" b="0" i="0" dirty="0">
                <a:solidFill>
                  <a:srgbClr val="333333"/>
                </a:solidFill>
                <a:effectLst/>
                <a:latin typeface="Helvetica Neue"/>
              </a:rPr>
              <a:t> tăng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feature</a:t>
            </a:r>
            <a:r>
              <a:rPr lang="vi-VN" b="0" i="0" dirty="0">
                <a:solidFill>
                  <a:srgbClr val="333333"/>
                </a:solidFill>
                <a:effectLst/>
                <a:latin typeface="Helvetica Neue"/>
              </a:rPr>
              <a:t> </a:t>
            </a:r>
            <a:r>
              <a:rPr lang="vi-VN" b="0" i="0" dirty="0" err="1">
                <a:solidFill>
                  <a:srgbClr val="333333"/>
                </a:solidFill>
                <a:effectLst/>
                <a:latin typeface="Helvetica Neue"/>
              </a:rPr>
              <a:t>map</a:t>
            </a:r>
            <a:r>
              <a:rPr lang="vi-VN" b="0" i="0" dirty="0">
                <a:solidFill>
                  <a:srgbClr val="333333"/>
                </a:solidFill>
                <a:effectLst/>
                <a:latin typeface="Helvetica Neue"/>
              </a:rPr>
              <a:t> </a:t>
            </a:r>
            <a:r>
              <a:rPr lang="vi-VN" b="0" i="0" dirty="0" err="1">
                <a:solidFill>
                  <a:srgbClr val="333333"/>
                </a:solidFill>
                <a:effectLst/>
                <a:latin typeface="Helvetica Neue"/>
              </a:rPr>
              <a:t>từ</a:t>
            </a:r>
            <a:r>
              <a:rPr lang="vi-VN" b="0" i="0" dirty="0">
                <a:solidFill>
                  <a:srgbClr val="333333"/>
                </a:solidFill>
                <a:effectLst/>
                <a:latin typeface="Helvetica Neue"/>
              </a:rPr>
              <a:t> 3x3 lên 5x5.</a:t>
            </a:r>
            <a:endParaRPr lang="en-US" b="0" i="0" dirty="0">
              <a:solidFill>
                <a:srgbClr val="333333"/>
              </a:solidFill>
              <a:effectLst/>
              <a:latin typeface="Helvetica Neue"/>
            </a:endParaRPr>
          </a:p>
          <a:p>
            <a:pPr marL="158750" indent="0" algn="l">
              <a:buNone/>
            </a:pPr>
            <a:endParaRPr lang="en-US" b="0" i="0" dirty="0">
              <a:solidFill>
                <a:srgbClr val="333333"/>
              </a:solidFill>
              <a:effectLst/>
              <a:latin typeface="Helvetica Neue"/>
            </a:endParaRPr>
          </a:p>
          <a:p>
            <a:pPr marL="457200" indent="-298450" algn="l">
              <a:buFont typeface="Arial" panose="020B0604020202020204" pitchFamily="34" charset="0"/>
              <a:buChar char="•"/>
            </a:pPr>
            <a:r>
              <a:rPr lang="vi-VN" b="0" i="0" dirty="0" err="1">
                <a:solidFill>
                  <a:srgbClr val="333333"/>
                </a:solidFill>
                <a:effectLst/>
                <a:latin typeface="Helvetica Neue"/>
              </a:rPr>
              <a:t>Để</a:t>
            </a:r>
            <a:r>
              <a:rPr lang="vi-VN" b="0" i="0" dirty="0">
                <a:solidFill>
                  <a:srgbClr val="333333"/>
                </a:solidFill>
                <a:effectLst/>
                <a:latin typeface="Helvetica Neue"/>
              </a:rPr>
              <a:t>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en-US" b="0" i="0" dirty="0">
                <a:solidFill>
                  <a:srgbClr val="333333"/>
                </a:solidFill>
                <a:effectLst/>
                <a:latin typeface="Helvetica Neue"/>
              </a:rPr>
              <a:t>A</a:t>
            </a:r>
            <a:r>
              <a:rPr lang="vi-VN" b="0" i="0" dirty="0" err="1">
                <a:solidFill>
                  <a:srgbClr val="333333"/>
                </a:solidFill>
                <a:effectLst/>
                <a:latin typeface="Helvetica Neue"/>
              </a:rPr>
              <a:t>trous</a:t>
            </a:r>
            <a:r>
              <a:rPr lang="vi-VN" b="0" i="0" dirty="0">
                <a:solidFill>
                  <a:srgbClr val="333333"/>
                </a:solidFill>
                <a:effectLst/>
                <a:latin typeface="Helvetica Neue"/>
              </a:rPr>
              <a:t> như </a:t>
            </a:r>
            <a:r>
              <a:rPr lang="vi-VN" b="0" i="0" dirty="0" err="1">
                <a:solidFill>
                  <a:srgbClr val="333333"/>
                </a:solidFill>
                <a:effectLst/>
                <a:latin typeface="Helvetica Neue"/>
              </a:rPr>
              <a:t>hình</a:t>
            </a:r>
            <a:r>
              <a:rPr lang="vi-VN" b="0" i="0" dirty="0">
                <a:solidFill>
                  <a:srgbClr val="333333"/>
                </a:solidFill>
                <a:effectLst/>
                <a:latin typeface="Helvetica Neue"/>
              </a:rPr>
              <a:t> minh </a:t>
            </a:r>
            <a:r>
              <a:rPr lang="vi-VN" b="0" i="0" dirty="0" err="1">
                <a:solidFill>
                  <a:srgbClr val="333333"/>
                </a:solidFill>
                <a:effectLst/>
                <a:latin typeface="Helvetica Neue"/>
              </a:rPr>
              <a:t>họa</a:t>
            </a:r>
            <a:r>
              <a:rPr lang="vi-VN" b="0" i="0" dirty="0">
                <a:solidFill>
                  <a:srgbClr val="333333"/>
                </a:solidFill>
                <a:effectLst/>
                <a:latin typeface="Helvetica Neue"/>
              </a:rPr>
              <a:t> </a:t>
            </a:r>
            <a:r>
              <a:rPr lang="vi-VN" b="0" i="0" dirty="0" err="1">
                <a:solidFill>
                  <a:srgbClr val="333333"/>
                </a:solidFill>
                <a:effectLst/>
                <a:latin typeface="Helvetica Neue"/>
              </a:rPr>
              <a:t>đầu</a:t>
            </a:r>
            <a:r>
              <a:rPr lang="vi-VN" b="0" i="0" dirty="0">
                <a:solidFill>
                  <a:srgbClr val="333333"/>
                </a:solidFill>
                <a:effectLst/>
                <a:latin typeface="Helvetica Neue"/>
              </a:rPr>
              <a:t> tiên </a:t>
            </a: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giãn</a:t>
            </a:r>
            <a:r>
              <a:rPr lang="vi-VN" b="0" i="0" dirty="0">
                <a:solidFill>
                  <a:srgbClr val="333333"/>
                </a:solidFill>
                <a:effectLst/>
                <a:latin typeface="Helvetica Neue"/>
              </a:rPr>
              <a:t> </a:t>
            </a:r>
            <a:r>
              <a:rPr lang="vi-VN" b="0" i="0" dirty="0" err="1">
                <a:solidFill>
                  <a:srgbClr val="333333"/>
                </a:solidFill>
                <a:effectLst/>
                <a:latin typeface="Helvetica Neue"/>
              </a:rPr>
              <a:t>cách</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pixels</a:t>
            </a:r>
            <a:r>
              <a:rPr lang="vi-VN" b="0" i="0" dirty="0">
                <a:solidFill>
                  <a:srgbClr val="333333"/>
                </a:solidFill>
                <a:effectLst/>
                <a:latin typeface="Helvetica Neue"/>
              </a:rPr>
              <a:t> trên </a:t>
            </a:r>
            <a:r>
              <a:rPr lang="vi-VN" b="0" i="0" dirty="0" err="1">
                <a:solidFill>
                  <a:srgbClr val="333333"/>
                </a:solidFill>
                <a:effectLst/>
                <a:latin typeface="Helvetica Neue"/>
              </a:rPr>
              <a:t>ảnh</a:t>
            </a:r>
            <a:r>
              <a:rPr lang="vi-VN" b="0" i="0" dirty="0">
                <a:solidFill>
                  <a:srgbClr val="333333"/>
                </a:solidFill>
                <a:effectLst/>
                <a:latin typeface="Helvetica Neue"/>
              </a:rPr>
              <a:t> </a:t>
            </a:r>
            <a:r>
              <a:rPr lang="vi-VN" b="0" i="0" dirty="0" err="1">
                <a:solidFill>
                  <a:srgbClr val="333333"/>
                </a:solidFill>
                <a:effectLst/>
                <a:latin typeface="Helvetica Neue"/>
              </a:rPr>
              <a:t>gốc</a:t>
            </a:r>
            <a:r>
              <a:rPr lang="vi-VN" b="0" i="0" dirty="0">
                <a:solidFill>
                  <a:srgbClr val="333333"/>
                </a:solidFill>
                <a:effectLst/>
                <a:latin typeface="Helvetica Neue"/>
              </a:rPr>
              <a:t> </a:t>
            </a:r>
            <a:r>
              <a:rPr lang="vi-VN" b="0" i="0" dirty="0" err="1">
                <a:solidFill>
                  <a:srgbClr val="333333"/>
                </a:solidFill>
                <a:effectLst/>
                <a:latin typeface="Helvetica Neue"/>
              </a:rPr>
              <a:t>bằng</a:t>
            </a:r>
            <a:r>
              <a:rPr lang="vi-VN" b="0" i="0" dirty="0">
                <a:solidFill>
                  <a:srgbClr val="333333"/>
                </a:solidFill>
                <a:effectLst/>
                <a:latin typeface="Helvetica Neue"/>
              </a:rPr>
              <a:t> </a:t>
            </a:r>
            <a:r>
              <a:rPr lang="vi-VN" b="0" i="0" dirty="0" err="1">
                <a:solidFill>
                  <a:srgbClr val="333333"/>
                </a:solidFill>
                <a:effectLst/>
                <a:latin typeface="Helvetica Neue"/>
              </a:rPr>
              <a:t>cách</a:t>
            </a:r>
            <a:r>
              <a:rPr lang="vi-VN" b="0" i="0" dirty="0">
                <a:solidFill>
                  <a:srgbClr val="333333"/>
                </a:solidFill>
                <a:effectLst/>
                <a:latin typeface="Helvetica Neue"/>
              </a:rPr>
              <a:t> thêm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dòng</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cột</a:t>
            </a:r>
            <a:r>
              <a:rPr lang="vi-VN" b="0" i="0" dirty="0">
                <a:solidFill>
                  <a:srgbClr val="333333"/>
                </a:solidFill>
                <a:effectLst/>
                <a:latin typeface="Helvetica Neue"/>
              </a:rPr>
              <a:t> 0 xen </a:t>
            </a:r>
            <a:r>
              <a:rPr lang="vi-VN" b="0" i="0" dirty="0" err="1">
                <a:solidFill>
                  <a:srgbClr val="333333"/>
                </a:solidFill>
                <a:effectLst/>
                <a:latin typeface="Helvetica Neue"/>
              </a:rPr>
              <a:t>kẽ</a:t>
            </a:r>
            <a:r>
              <a:rPr lang="vi-VN" b="0" i="0" dirty="0">
                <a:solidFill>
                  <a:srgbClr val="333333"/>
                </a:solidFill>
                <a:effectLst/>
                <a:latin typeface="Helvetica Neue"/>
              </a:rPr>
              <a:t> nhau. Sau </a:t>
            </a:r>
            <a:r>
              <a:rPr lang="vi-VN" b="0" i="0" dirty="0" err="1">
                <a:solidFill>
                  <a:srgbClr val="333333"/>
                </a:solidFill>
                <a:effectLst/>
                <a:latin typeface="Helvetica Neue"/>
              </a:rPr>
              <a:t>đó</a:t>
            </a:r>
            <a:r>
              <a:rPr lang="vi-VN" b="0" i="0" dirty="0">
                <a:solidFill>
                  <a:srgbClr val="333333"/>
                </a:solidFill>
                <a:effectLst/>
                <a:latin typeface="Helvetica Neue"/>
              </a:rPr>
              <a:t> ta thêm </a:t>
            </a:r>
            <a:r>
              <a:rPr lang="vi-VN" b="0" i="0" dirty="0" err="1">
                <a:solidFill>
                  <a:srgbClr val="333333"/>
                </a:solidFill>
                <a:effectLst/>
                <a:latin typeface="Helvetica Neue"/>
              </a:rPr>
              <a:t>padding</a:t>
            </a:r>
            <a:r>
              <a:rPr lang="en-US" b="0" i="0" dirty="0">
                <a:solidFill>
                  <a:srgbClr val="333333"/>
                </a:solidFill>
                <a:effectLst/>
                <a:latin typeface="Helvetica Neue"/>
              </a:rPr>
              <a:t> (</a:t>
            </a:r>
            <a:r>
              <a:rPr lang="en-US" b="0" i="0" dirty="0" err="1">
                <a:solidFill>
                  <a:srgbClr val="333333"/>
                </a:solidFill>
                <a:effectLst/>
                <a:latin typeface="Helvetica Neue"/>
              </a:rPr>
              <a:t>lề</a:t>
            </a:r>
            <a:r>
              <a:rPr lang="en-US" b="0" i="0" dirty="0">
                <a:solidFill>
                  <a:srgbClr val="333333"/>
                </a:solidFill>
                <a:effectLst/>
                <a:latin typeface="Helvetica Neue"/>
              </a:rPr>
              <a:t>)</a:t>
            </a:r>
            <a:r>
              <a:rPr lang="vi-VN" b="0" i="0" dirty="0">
                <a:solidFill>
                  <a:srgbClr val="333333"/>
                </a:solidFill>
                <a:effectLst/>
                <a:latin typeface="Helvetica Neue"/>
              </a:rPr>
              <a:t> </a:t>
            </a:r>
            <a:r>
              <a:rPr lang="vi-VN" b="0" i="0" dirty="0" err="1">
                <a:solidFill>
                  <a:srgbClr val="333333"/>
                </a:solidFill>
                <a:effectLst/>
                <a:latin typeface="Helvetica Neue"/>
              </a:rPr>
              <a:t>bằng</a:t>
            </a:r>
            <a:r>
              <a:rPr lang="vi-VN" b="0" i="0" dirty="0">
                <a:solidFill>
                  <a:srgbClr val="333333"/>
                </a:solidFill>
                <a:effectLst/>
                <a:latin typeface="Helvetica Neue"/>
              </a:rPr>
              <a:t> 2 </a:t>
            </a:r>
            <a:r>
              <a:rPr lang="vi-VN" b="0" i="0" dirty="0" err="1">
                <a:solidFill>
                  <a:srgbClr val="333333"/>
                </a:solidFill>
                <a:effectLst/>
                <a:latin typeface="Helvetica Neue"/>
              </a:rPr>
              <a:t>về</a:t>
            </a:r>
            <a:r>
              <a:rPr lang="vi-VN" b="0" i="0" dirty="0">
                <a:solidFill>
                  <a:srgbClr val="333333"/>
                </a:solidFill>
                <a:effectLst/>
                <a:latin typeface="Helvetica Neue"/>
              </a:rPr>
              <a:t> </a:t>
            </a:r>
            <a:r>
              <a:rPr lang="vi-VN" b="0" i="0" dirty="0" err="1">
                <a:solidFill>
                  <a:srgbClr val="333333"/>
                </a:solidFill>
                <a:effectLst/>
                <a:latin typeface="Helvetica Neue"/>
              </a:rPr>
              <a:t>cả</a:t>
            </a:r>
            <a:r>
              <a:rPr lang="vi-VN" b="0" i="0" dirty="0">
                <a:solidFill>
                  <a:srgbClr val="333333"/>
                </a:solidFill>
                <a:effectLst/>
                <a:latin typeface="Helvetica Neue"/>
              </a:rPr>
              <a:t> 4 </a:t>
            </a:r>
            <a:r>
              <a:rPr lang="vi-VN" b="0" i="0" dirty="0" err="1">
                <a:solidFill>
                  <a:srgbClr val="333333"/>
                </a:solidFill>
                <a:effectLst/>
                <a:latin typeface="Helvetica Neue"/>
              </a:rPr>
              <a:t>phía</a:t>
            </a:r>
            <a:r>
              <a:rPr lang="vi-VN" b="0" i="0" dirty="0">
                <a:solidFill>
                  <a:srgbClr val="333333"/>
                </a:solidFill>
                <a:effectLst/>
                <a:latin typeface="Helvetica Neue"/>
              </a:rPr>
              <a:t> </a:t>
            </a:r>
            <a:r>
              <a:rPr lang="vi-VN" b="0" i="0" dirty="0" err="1">
                <a:solidFill>
                  <a:srgbClr val="333333"/>
                </a:solidFill>
                <a:effectLst/>
                <a:latin typeface="Helvetica Neue"/>
              </a:rPr>
              <a:t>trái</a:t>
            </a:r>
            <a:r>
              <a:rPr lang="vi-VN" b="0" i="0" dirty="0">
                <a:solidFill>
                  <a:srgbClr val="333333"/>
                </a:solidFill>
                <a:effectLst/>
                <a:latin typeface="Helvetica Neue"/>
              </a:rPr>
              <a:t>, </a:t>
            </a:r>
            <a:r>
              <a:rPr lang="vi-VN" b="0" i="0" dirty="0" err="1">
                <a:solidFill>
                  <a:srgbClr val="333333"/>
                </a:solidFill>
                <a:effectLst/>
                <a:latin typeface="Helvetica Neue"/>
              </a:rPr>
              <a:t>phải</a:t>
            </a:r>
            <a:r>
              <a:rPr lang="vi-VN" b="0" i="0" dirty="0">
                <a:solidFill>
                  <a:srgbClr val="333333"/>
                </a:solidFill>
                <a:effectLst/>
                <a:latin typeface="Helvetica Neue"/>
              </a:rPr>
              <a:t>, trên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dưới</a:t>
            </a:r>
            <a:r>
              <a:rPr lang="vi-VN" b="0" i="0" dirty="0">
                <a:solidFill>
                  <a:srgbClr val="333333"/>
                </a:solidFill>
                <a:effectLst/>
                <a:latin typeface="Helvetica Neue"/>
              </a:rPr>
              <a:t>.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di </a:t>
            </a:r>
            <a:r>
              <a:rPr lang="vi-VN" b="0" i="0" dirty="0" err="1">
                <a:solidFill>
                  <a:srgbClr val="333333"/>
                </a:solidFill>
                <a:effectLst/>
                <a:latin typeface="Helvetica Neue"/>
              </a:rPr>
              <a:t>chuyển</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1 </a:t>
            </a:r>
            <a:r>
              <a:rPr lang="vi-VN" b="0" i="0" dirty="0" err="1">
                <a:solidFill>
                  <a:srgbClr val="333333"/>
                </a:solidFill>
                <a:effectLst/>
                <a:latin typeface="Helvetica Neue"/>
              </a:rPr>
              <a:t>cell</a:t>
            </a:r>
            <a:r>
              <a:rPr lang="vi-VN" b="0" i="0" dirty="0">
                <a:solidFill>
                  <a:srgbClr val="333333"/>
                </a:solidFill>
                <a:effectLst/>
                <a:latin typeface="Helvetica Neue"/>
              </a:rPr>
              <a:t> theo </a:t>
            </a:r>
            <a:r>
              <a:rPr lang="vi-VN" b="0" i="0" dirty="0" err="1">
                <a:solidFill>
                  <a:srgbClr val="333333"/>
                </a:solidFill>
                <a:effectLst/>
                <a:latin typeface="Helvetica Neue"/>
              </a:rPr>
              <a:t>chiều</a:t>
            </a:r>
            <a:r>
              <a:rPr lang="vi-VN" b="0" i="0" dirty="0">
                <a:solidFill>
                  <a:srgbClr val="333333"/>
                </a:solidFill>
                <a:effectLst/>
                <a:latin typeface="Helvetica Neue"/>
              </a:rPr>
              <a:t> </a:t>
            </a:r>
            <a:r>
              <a:rPr lang="vi-VN" b="0" i="0" dirty="0" err="1">
                <a:solidFill>
                  <a:srgbClr val="333333"/>
                </a:solidFill>
                <a:effectLst/>
                <a:latin typeface="Helvetica Neue"/>
              </a:rPr>
              <a:t>từ</a:t>
            </a:r>
            <a:r>
              <a:rPr lang="vi-VN" b="0" i="0" dirty="0">
                <a:solidFill>
                  <a:srgbClr val="333333"/>
                </a:solidFill>
                <a:effectLst/>
                <a:latin typeface="Helvetica Neue"/>
              </a:rPr>
              <a:t> </a:t>
            </a:r>
            <a:r>
              <a:rPr lang="vi-VN" b="0" i="0" dirty="0" err="1">
                <a:solidFill>
                  <a:srgbClr val="333333"/>
                </a:solidFill>
                <a:effectLst/>
                <a:latin typeface="Helvetica Neue"/>
              </a:rPr>
              <a:t>trái</a:t>
            </a:r>
            <a:r>
              <a:rPr lang="vi-VN" b="0" i="0" dirty="0">
                <a:solidFill>
                  <a:srgbClr val="333333"/>
                </a:solidFill>
                <a:effectLst/>
                <a:latin typeface="Helvetica Neue"/>
              </a:rPr>
              <a:t> qua </a:t>
            </a:r>
            <a:r>
              <a:rPr lang="vi-VN" b="0" i="0" dirty="0" err="1">
                <a:solidFill>
                  <a:srgbClr val="333333"/>
                </a:solidFill>
                <a:effectLst/>
                <a:latin typeface="Helvetica Neue"/>
              </a:rPr>
              <a:t>phải</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từ</a:t>
            </a:r>
            <a:r>
              <a:rPr lang="vi-VN" b="0" i="0" dirty="0">
                <a:solidFill>
                  <a:srgbClr val="333333"/>
                </a:solidFill>
                <a:effectLst/>
                <a:latin typeface="Helvetica Neue"/>
              </a:rPr>
              <a:t> trên </a:t>
            </a:r>
            <a:r>
              <a:rPr lang="vi-VN" b="0" i="0" dirty="0" err="1">
                <a:solidFill>
                  <a:srgbClr val="333333"/>
                </a:solidFill>
                <a:effectLst/>
                <a:latin typeface="Helvetica Neue"/>
              </a:rPr>
              <a:t>xuống</a:t>
            </a:r>
            <a:r>
              <a:rPr lang="vi-VN" b="0" i="0" dirty="0">
                <a:solidFill>
                  <a:srgbClr val="333333"/>
                </a:solidFill>
                <a:effectLst/>
                <a:latin typeface="Helvetica Neue"/>
              </a:rPr>
              <a:t> </a:t>
            </a:r>
            <a:r>
              <a:rPr lang="vi-VN" b="0" i="0" dirty="0" err="1">
                <a:solidFill>
                  <a:srgbClr val="333333"/>
                </a:solidFill>
                <a:effectLst/>
                <a:latin typeface="Helvetica Neue"/>
              </a:rPr>
              <a:t>dưới</a:t>
            </a:r>
            <a:r>
              <a:rPr lang="vi-VN" b="0" i="0" dirty="0">
                <a:solidFill>
                  <a:srgbClr val="333333"/>
                </a:solidFill>
                <a:effectLst/>
                <a:latin typeface="Helvetica Neue"/>
              </a:rPr>
              <a:t> trên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a:t>
            </a:r>
            <a:r>
              <a:rPr lang="en-US" b="0" i="0" dirty="0">
                <a:solidFill>
                  <a:srgbClr val="333333"/>
                </a:solidFill>
                <a:effectLst/>
                <a:latin typeface="Helvetica Neue"/>
              </a:rPr>
              <a:t>nhận </a:t>
            </a:r>
            <a:r>
              <a:rPr lang="en-US" b="0" i="0" dirty="0" err="1">
                <a:solidFill>
                  <a:srgbClr val="333333"/>
                </a:solidFill>
                <a:effectLst/>
                <a:latin typeface="Helvetica Neue"/>
              </a:rPr>
              <a:t>thức</a:t>
            </a:r>
            <a:r>
              <a:rPr lang="en-US"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3 x 3 nhưng </a:t>
            </a:r>
            <a:r>
              <a:rPr lang="vi-VN" b="0" i="0" dirty="0" err="1">
                <a:solidFill>
                  <a:srgbClr val="333333"/>
                </a:solidFill>
                <a:effectLst/>
                <a:latin typeface="Helvetica Neue"/>
              </a:rPr>
              <a:t>đã</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giãn</a:t>
            </a:r>
            <a:r>
              <a:rPr lang="vi-VN" b="0" i="0" dirty="0">
                <a:solidFill>
                  <a:srgbClr val="333333"/>
                </a:solidFill>
                <a:effectLst/>
                <a:latin typeface="Helvetica Neue"/>
              </a:rPr>
              <a:t> </a:t>
            </a:r>
            <a:r>
              <a:rPr lang="vi-VN" b="0" i="0" dirty="0" err="1">
                <a:solidFill>
                  <a:srgbClr val="333333"/>
                </a:solidFill>
                <a:effectLst/>
                <a:latin typeface="Helvetica Neue"/>
              </a:rPr>
              <a:t>cách</a:t>
            </a:r>
            <a:r>
              <a:rPr lang="vi-VN" b="0" i="0" dirty="0">
                <a:solidFill>
                  <a:srgbClr val="333333"/>
                </a:solidFill>
                <a:effectLst/>
                <a:latin typeface="Helvetica Neue"/>
              </a:rPr>
              <a:t> </a:t>
            </a:r>
            <a:r>
              <a:rPr lang="vi-VN" b="0" i="0" dirty="0" err="1">
                <a:solidFill>
                  <a:srgbClr val="333333"/>
                </a:solidFill>
                <a:effectLst/>
                <a:latin typeface="Helvetica Neue"/>
              </a:rPr>
              <a:t>thành</a:t>
            </a:r>
            <a:r>
              <a:rPr lang="vi-VN" b="0" i="0" dirty="0">
                <a:solidFill>
                  <a:srgbClr val="333333"/>
                </a:solidFill>
                <a:effectLst/>
                <a:latin typeface="Helvetica Neue"/>
              </a:rPr>
              <a:t> 5 x 5. </a:t>
            </a:r>
            <a:r>
              <a:rPr lang="vi-VN" b="0" i="0" dirty="0" err="1">
                <a:solidFill>
                  <a:srgbClr val="333333"/>
                </a:solidFill>
                <a:effectLst/>
                <a:latin typeface="Helvetica Neue"/>
              </a:rPr>
              <a:t>Cuối</a:t>
            </a:r>
            <a:r>
              <a:rPr lang="vi-VN" b="0" i="0" dirty="0">
                <a:solidFill>
                  <a:srgbClr val="333333"/>
                </a:solidFill>
                <a:effectLst/>
                <a:latin typeface="Helvetica Neue"/>
              </a:rPr>
              <a:t> </a:t>
            </a:r>
            <a:r>
              <a:rPr lang="vi-VN" b="0" i="0" dirty="0" err="1">
                <a:solidFill>
                  <a:srgbClr val="333333"/>
                </a:solidFill>
                <a:effectLst/>
                <a:latin typeface="Helvetica Neue"/>
              </a:rPr>
              <a:t>cùng</a:t>
            </a:r>
            <a:r>
              <a:rPr lang="vi-VN" b="0" i="0" dirty="0">
                <a:solidFill>
                  <a:srgbClr val="333333"/>
                </a:solidFill>
                <a:effectLst/>
                <a:latin typeface="Helvetica Neue"/>
              </a:rPr>
              <a:t> ta thu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output</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5 x 5.</a:t>
            </a:r>
            <a:endParaRPr lang="en-US" b="0" i="0" dirty="0">
              <a:solidFill>
                <a:srgbClr val="333333"/>
              </a:solidFill>
              <a:effectLst/>
              <a:latin typeface="Helvetica Neue"/>
            </a:endParaRPr>
          </a:p>
          <a:p>
            <a:pPr marL="457200" indent="-298450" algn="l">
              <a:buFont typeface="Arial" panose="020B0604020202020204" pitchFamily="34" charset="0"/>
              <a:buChar char="•"/>
            </a:pPr>
            <a:endParaRPr lang="vi-VN" b="0" i="0" dirty="0">
              <a:solidFill>
                <a:srgbClr val="333333"/>
              </a:solidFill>
              <a:effectLst/>
              <a:latin typeface="Helvetica Neue"/>
            </a:endParaRPr>
          </a:p>
          <a:p>
            <a:pPr marL="158750" indent="0" algn="l">
              <a:buNone/>
            </a:pPr>
            <a:r>
              <a:rPr lang="en-US" b="0" i="0" dirty="0">
                <a:solidFill>
                  <a:srgbClr val="333333"/>
                </a:solidFill>
                <a:effectLst/>
                <a:latin typeface="Helvetica Neue"/>
              </a:rPr>
              <a:t>=&gt;   </a:t>
            </a:r>
            <a:r>
              <a:rPr lang="vi-VN" b="0" i="0" dirty="0">
                <a:solidFill>
                  <a:srgbClr val="333333"/>
                </a:solidFill>
                <a:effectLst/>
                <a:latin typeface="Helvetica Neue"/>
              </a:rPr>
              <a:t>Như </a:t>
            </a:r>
            <a:r>
              <a:rPr lang="vi-VN" b="0" i="0" dirty="0" err="1">
                <a:solidFill>
                  <a:srgbClr val="333333"/>
                </a:solidFill>
                <a:effectLst/>
                <a:latin typeface="Helvetica Neue"/>
              </a:rPr>
              <a:t>vậy</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vi-VN" b="0" i="0" dirty="0" err="1">
                <a:solidFill>
                  <a:srgbClr val="333333"/>
                </a:solidFill>
                <a:effectLst/>
                <a:latin typeface="Helvetica Neue"/>
              </a:rPr>
              <a:t>astrous</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tác</a:t>
            </a:r>
            <a:r>
              <a:rPr lang="vi-VN" b="0" i="0" dirty="0">
                <a:solidFill>
                  <a:srgbClr val="333333"/>
                </a:solidFill>
                <a:effectLst/>
                <a:latin typeface="Helvetica Neue"/>
              </a:rPr>
              <a:t> </a:t>
            </a:r>
            <a:r>
              <a:rPr lang="vi-VN" b="0" i="0" dirty="0" err="1">
                <a:solidFill>
                  <a:srgbClr val="333333"/>
                </a:solidFill>
                <a:effectLst/>
                <a:latin typeface="Helvetica Neue"/>
              </a:rPr>
              <a:t>dụng</a:t>
            </a:r>
            <a:r>
              <a:rPr lang="vi-VN" b="0" i="0" dirty="0">
                <a:solidFill>
                  <a:srgbClr val="333333"/>
                </a:solidFill>
                <a:effectLst/>
                <a:latin typeface="Helvetica Neue"/>
              </a:rPr>
              <a:t>:</a:t>
            </a:r>
          </a:p>
          <a:p>
            <a:pPr algn="l">
              <a:buFont typeface="Arial" panose="020B0604020202020204" pitchFamily="34" charset="0"/>
              <a:buChar char="•"/>
            </a:pPr>
            <a:r>
              <a:rPr lang="vi-VN" b="0" i="0" dirty="0">
                <a:solidFill>
                  <a:srgbClr val="333333"/>
                </a:solidFill>
                <a:effectLst/>
                <a:latin typeface="Helvetica Neue"/>
              </a:rPr>
              <a:t>Tăng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output</a:t>
            </a:r>
            <a:r>
              <a:rPr lang="vi-VN" b="0" i="0" dirty="0">
                <a:solidFill>
                  <a:srgbClr val="333333"/>
                </a:solidFill>
                <a:effectLst/>
                <a:latin typeface="Helvetica Neue"/>
              </a:rPr>
              <a:t> so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input</a:t>
            </a:r>
            <a:r>
              <a:rPr lang="vi-VN" b="0" i="0" dirty="0">
                <a:solidFill>
                  <a:srgbClr val="333333"/>
                </a:solidFill>
                <a:effectLst/>
                <a:latin typeface="Helvetica Neue"/>
              </a:rPr>
              <a:t>.</a:t>
            </a:r>
          </a:p>
          <a:p>
            <a:pPr algn="l">
              <a:buFont typeface="Arial" panose="020B0604020202020204" pitchFamily="34" charset="0"/>
              <a:buChar char="•"/>
            </a:pPr>
            <a:r>
              <a:rPr lang="vi-VN" b="0" i="0" dirty="0" err="1">
                <a:solidFill>
                  <a:srgbClr val="333333"/>
                </a:solidFill>
                <a:effectLst/>
                <a:latin typeface="Helvetica Neue"/>
              </a:rPr>
              <a:t>Vùng</a:t>
            </a:r>
            <a:r>
              <a:rPr lang="vi-VN" b="0" i="0" dirty="0">
                <a:solidFill>
                  <a:srgbClr val="333333"/>
                </a:solidFill>
                <a:effectLst/>
                <a:latin typeface="Helvetica Neue"/>
              </a:rPr>
              <a:t>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thức</a:t>
            </a:r>
            <a:r>
              <a:rPr lang="vi-VN" b="0" i="0" dirty="0">
                <a:solidFill>
                  <a:srgbClr val="333333"/>
                </a:solidFill>
                <a:effectLst/>
                <a:latin typeface="Helvetica Neue"/>
              </a:rPr>
              <a:t> </a:t>
            </a:r>
            <a:r>
              <a:rPr lang="vi-VN" b="0" i="0" dirty="0" err="1">
                <a:solidFill>
                  <a:srgbClr val="333333"/>
                </a:solidFill>
                <a:effectLst/>
                <a:latin typeface="Helvetica Neue"/>
              </a:rPr>
              <a:t>lớn</a:t>
            </a:r>
            <a:r>
              <a:rPr lang="vi-VN" b="0" i="0" dirty="0">
                <a:solidFill>
                  <a:srgbClr val="333333"/>
                </a:solidFill>
                <a:effectLst/>
                <a:latin typeface="Helvetica Neue"/>
              </a:rPr>
              <a:t> hơn </a:t>
            </a:r>
            <a:r>
              <a:rPr lang="vi-VN" b="0" i="0" dirty="0" err="1">
                <a:solidFill>
                  <a:srgbClr val="333333"/>
                </a:solidFill>
                <a:effectLst/>
                <a:latin typeface="Helvetica Neue"/>
              </a:rPr>
              <a:t>giúp</a:t>
            </a:r>
            <a:r>
              <a:rPr lang="vi-VN" b="0" i="0" dirty="0">
                <a:solidFill>
                  <a:srgbClr val="333333"/>
                </a:solidFill>
                <a:effectLst/>
                <a:latin typeface="Helvetica Neue"/>
              </a:rPr>
              <a:t> </a:t>
            </a:r>
            <a:r>
              <a:rPr lang="vi-VN" b="0" i="0" dirty="0" err="1">
                <a:solidFill>
                  <a:srgbClr val="333333"/>
                </a:solidFill>
                <a:effectLst/>
                <a:latin typeface="Helvetica Neue"/>
              </a:rPr>
              <a:t>mở</a:t>
            </a:r>
            <a:r>
              <a:rPr lang="vi-VN" b="0" i="0" dirty="0">
                <a:solidFill>
                  <a:srgbClr val="333333"/>
                </a:solidFill>
                <a:effectLst/>
                <a:latin typeface="Helvetica Neue"/>
              </a:rPr>
              <a:t> </a:t>
            </a:r>
            <a:r>
              <a:rPr lang="vi-VN" b="0" i="0" dirty="0" err="1">
                <a:solidFill>
                  <a:srgbClr val="333333"/>
                </a:solidFill>
                <a:effectLst/>
                <a:latin typeface="Helvetica Neue"/>
              </a:rPr>
              <a:t>rộng</a:t>
            </a:r>
            <a:r>
              <a:rPr lang="vi-VN" b="0" i="0" dirty="0">
                <a:solidFill>
                  <a:srgbClr val="333333"/>
                </a:solidFill>
                <a:effectLst/>
                <a:latin typeface="Helvetica Neue"/>
              </a:rPr>
              <a:t> </a:t>
            </a:r>
            <a:r>
              <a:rPr lang="vi-VN" b="0" i="0" dirty="0" err="1">
                <a:solidFill>
                  <a:srgbClr val="333333"/>
                </a:solidFill>
                <a:effectLst/>
                <a:latin typeface="Helvetica Neue"/>
              </a:rPr>
              <a:t>tầm</a:t>
            </a:r>
            <a:r>
              <a:rPr lang="vi-VN" b="0" i="0" dirty="0">
                <a:solidFill>
                  <a:srgbClr val="333333"/>
                </a:solidFill>
                <a:effectLst/>
                <a:latin typeface="Helvetica Neue"/>
              </a:rPr>
              <a:t> </a:t>
            </a:r>
            <a:r>
              <a:rPr lang="vi-VN" b="0" i="0" dirty="0" err="1">
                <a:solidFill>
                  <a:srgbClr val="333333"/>
                </a:solidFill>
                <a:effectLst/>
                <a:latin typeface="Helvetica Neue"/>
              </a:rPr>
              <a:t>nhìn</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phù</a:t>
            </a:r>
            <a:r>
              <a:rPr lang="vi-VN" b="0" i="0" dirty="0">
                <a:solidFill>
                  <a:srgbClr val="333333"/>
                </a:solidFill>
                <a:effectLst/>
                <a:latin typeface="Helvetica Neue"/>
              </a:rPr>
              <a:t> </a:t>
            </a:r>
            <a:r>
              <a:rPr lang="vi-VN" b="0" i="0" dirty="0" err="1">
                <a:solidFill>
                  <a:srgbClr val="333333"/>
                </a:solidFill>
                <a:effectLst/>
                <a:latin typeface="Helvetica Neue"/>
              </a:rPr>
              <a:t>hợp</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rộng</a:t>
            </a:r>
            <a:r>
              <a:rPr lang="vi-VN" b="0" i="0" dirty="0">
                <a:solidFill>
                  <a:srgbClr val="333333"/>
                </a:solidFill>
                <a:effectLst/>
                <a:latin typeface="Helvetica Neue"/>
              </a:rPr>
              <a:t> hơn.</a:t>
            </a:r>
            <a:endParaRPr lang="en-US" b="0" i="0" dirty="0">
              <a:solidFill>
                <a:srgbClr val="333333"/>
              </a:solidFill>
              <a:effectLst/>
              <a:latin typeface="Helvetica Neue"/>
            </a:endParaRPr>
          </a:p>
          <a:p>
            <a:pPr algn="l">
              <a:buFont typeface="Arial" panose="020B0604020202020204" pitchFamily="34" charset="0"/>
              <a:buChar char="•"/>
            </a:pPr>
            <a:r>
              <a:rPr lang="vi-VN" b="0" i="0" dirty="0">
                <a:solidFill>
                  <a:srgbClr val="333333"/>
                </a:solidFill>
                <a:effectLst/>
                <a:latin typeface="Helvetica Neue"/>
              </a:rPr>
              <a:t>Đây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cơ </a:t>
            </a:r>
            <a:r>
              <a:rPr lang="vi-VN" b="0" i="0" dirty="0" err="1">
                <a:solidFill>
                  <a:srgbClr val="333333"/>
                </a:solidFill>
                <a:effectLst/>
                <a:latin typeface="Helvetica Neue"/>
              </a:rPr>
              <a:t>chế</a:t>
            </a:r>
            <a:r>
              <a:rPr lang="vi-VN" b="0" i="0" dirty="0">
                <a:solidFill>
                  <a:srgbClr val="333333"/>
                </a:solidFill>
                <a:effectLst/>
                <a:latin typeface="Helvetica Neue"/>
              </a:rPr>
              <a:t> cho </a:t>
            </a:r>
            <a:r>
              <a:rPr lang="vi-VN" b="0" i="0" dirty="0" err="1">
                <a:solidFill>
                  <a:srgbClr val="333333"/>
                </a:solidFill>
                <a:effectLst/>
                <a:latin typeface="Helvetica Neue"/>
              </a:rPr>
              <a:t>phép</a:t>
            </a:r>
            <a:r>
              <a:rPr lang="vi-VN" b="0" i="0" dirty="0">
                <a:solidFill>
                  <a:srgbClr val="333333"/>
                </a:solidFill>
                <a:effectLst/>
                <a:latin typeface="Helvetica Neue"/>
              </a:rPr>
              <a:t> </a:t>
            </a:r>
            <a:r>
              <a:rPr lang="vi-VN" b="0" i="0" dirty="0" err="1">
                <a:solidFill>
                  <a:srgbClr val="333333"/>
                </a:solidFill>
                <a:effectLst/>
                <a:latin typeface="Helvetica Neue"/>
              </a:rPr>
              <a:t>kiểm</a:t>
            </a:r>
            <a:r>
              <a:rPr lang="vi-VN" b="0" i="0" dirty="0">
                <a:solidFill>
                  <a:srgbClr val="333333"/>
                </a:solidFill>
                <a:effectLst/>
                <a:latin typeface="Helvetica Neue"/>
              </a:rPr>
              <a:t> </a:t>
            </a:r>
            <a:r>
              <a:rPr lang="vi-VN" b="0" i="0" dirty="0" err="1">
                <a:solidFill>
                  <a:srgbClr val="333333"/>
                </a:solidFill>
                <a:effectLst/>
                <a:latin typeface="Helvetica Neue"/>
              </a:rPr>
              <a:t>soát</a:t>
            </a:r>
            <a:r>
              <a:rPr lang="vi-VN" b="0" i="0" dirty="0">
                <a:solidFill>
                  <a:srgbClr val="333333"/>
                </a:solidFill>
                <a:effectLst/>
                <a:latin typeface="Helvetica Neue"/>
              </a:rPr>
              <a:t> </a:t>
            </a:r>
            <a:r>
              <a:rPr lang="vi-VN" b="0" i="0" dirty="0" err="1">
                <a:solidFill>
                  <a:srgbClr val="333333"/>
                </a:solidFill>
                <a:effectLst/>
                <a:latin typeface="Helvetica Neue"/>
              </a:rPr>
              <a:t>tầm</a:t>
            </a:r>
            <a:r>
              <a:rPr lang="vi-VN" b="0" i="0" dirty="0">
                <a:solidFill>
                  <a:srgbClr val="333333"/>
                </a:solidFill>
                <a:effectLst/>
                <a:latin typeface="Helvetica Neue"/>
              </a:rPr>
              <a:t> </a:t>
            </a:r>
            <a:r>
              <a:rPr lang="vi-VN" b="0" i="0" dirty="0" err="1">
                <a:solidFill>
                  <a:srgbClr val="333333"/>
                </a:solidFill>
                <a:effectLst/>
                <a:latin typeface="Helvetica Neue"/>
              </a:rPr>
              <a:t>nhìn</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thức</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tìm</a:t>
            </a:r>
            <a:r>
              <a:rPr lang="vi-VN" b="0" i="0" dirty="0">
                <a:solidFill>
                  <a:srgbClr val="333333"/>
                </a:solidFill>
                <a:effectLst/>
                <a:latin typeface="Helvetica Neue"/>
              </a:rPr>
              <a:t> ra </a:t>
            </a:r>
            <a:r>
              <a:rPr lang="vi-VN" b="0" i="0" dirty="0" err="1">
                <a:solidFill>
                  <a:srgbClr val="333333"/>
                </a:solidFill>
                <a:effectLst/>
                <a:latin typeface="Helvetica Neue"/>
              </a:rPr>
              <a:t>sự</a:t>
            </a:r>
            <a:r>
              <a:rPr lang="vi-VN" b="0" i="0" dirty="0">
                <a:solidFill>
                  <a:srgbClr val="333333"/>
                </a:solidFill>
                <a:effectLst/>
                <a:latin typeface="Helvetica Neue"/>
              </a:rPr>
              <a:t> </a:t>
            </a:r>
            <a:r>
              <a:rPr lang="vi-VN" b="0" i="0" dirty="0" err="1">
                <a:solidFill>
                  <a:srgbClr val="333333"/>
                </a:solidFill>
                <a:effectLst/>
                <a:latin typeface="Helvetica Neue"/>
              </a:rPr>
              <a:t>đánh</a:t>
            </a:r>
            <a:r>
              <a:rPr lang="vi-VN" b="0" i="0" dirty="0">
                <a:solidFill>
                  <a:srgbClr val="333333"/>
                </a:solidFill>
                <a:effectLst/>
                <a:latin typeface="Helvetica Neue"/>
              </a:rPr>
              <a:t> </a:t>
            </a:r>
            <a:r>
              <a:rPr lang="vi-VN" b="0" i="0" dirty="0" err="1">
                <a:solidFill>
                  <a:srgbClr val="333333"/>
                </a:solidFill>
                <a:effectLst/>
                <a:latin typeface="Helvetica Neue"/>
              </a:rPr>
              <a:t>đổi</a:t>
            </a:r>
            <a:r>
              <a:rPr lang="vi-VN" b="0" i="0" dirty="0">
                <a:solidFill>
                  <a:srgbClr val="333333"/>
                </a:solidFill>
                <a:effectLst/>
                <a:latin typeface="Helvetica Neue"/>
              </a:rPr>
              <a:t> </a:t>
            </a:r>
            <a:r>
              <a:rPr lang="vi-VN" b="0" i="0" dirty="0" err="1">
                <a:solidFill>
                  <a:srgbClr val="333333"/>
                </a:solidFill>
                <a:effectLst/>
                <a:latin typeface="Helvetica Neue"/>
              </a:rPr>
              <a:t>hợp</a:t>
            </a:r>
            <a:r>
              <a:rPr lang="vi-VN" b="0" i="0" dirty="0">
                <a:solidFill>
                  <a:srgbClr val="333333"/>
                </a:solidFill>
                <a:effectLst/>
                <a:latin typeface="Helvetica Neue"/>
              </a:rPr>
              <a:t> </a:t>
            </a:r>
            <a:r>
              <a:rPr lang="vi-VN" b="0" i="0" dirty="0" err="1">
                <a:solidFill>
                  <a:srgbClr val="333333"/>
                </a:solidFill>
                <a:effectLst/>
                <a:latin typeface="Helvetica Neue"/>
              </a:rPr>
              <a:t>lý</a:t>
            </a:r>
            <a:r>
              <a:rPr lang="vi-VN" b="0" i="0" dirty="0">
                <a:solidFill>
                  <a:srgbClr val="333333"/>
                </a:solidFill>
                <a:effectLst/>
                <a:latin typeface="Helvetica Neue"/>
              </a:rPr>
              <a:t> </a:t>
            </a:r>
            <a:r>
              <a:rPr lang="vi-VN" b="0" i="0" dirty="0" err="1">
                <a:solidFill>
                  <a:srgbClr val="333333"/>
                </a:solidFill>
                <a:effectLst/>
                <a:latin typeface="Helvetica Neue"/>
              </a:rPr>
              <a:t>nhất</a:t>
            </a:r>
            <a:r>
              <a:rPr lang="vi-VN" b="0" i="0" dirty="0">
                <a:solidFill>
                  <a:srgbClr val="333333"/>
                </a:solidFill>
                <a:effectLst/>
                <a:latin typeface="Helvetica Neue"/>
              </a:rPr>
              <a:t> </a:t>
            </a:r>
            <a:r>
              <a:rPr lang="vi-VN" b="0" i="0" dirty="0" err="1">
                <a:solidFill>
                  <a:srgbClr val="333333"/>
                </a:solidFill>
                <a:effectLst/>
                <a:latin typeface="Helvetica Neue"/>
              </a:rPr>
              <a:t>giữa</a:t>
            </a:r>
            <a:r>
              <a:rPr lang="vi-VN" b="0" i="0" dirty="0">
                <a:solidFill>
                  <a:srgbClr val="333333"/>
                </a:solidFill>
                <a:effectLst/>
                <a:latin typeface="Helvetica Neue"/>
              </a:rPr>
              <a:t> </a:t>
            </a:r>
            <a:r>
              <a:rPr lang="vi-VN" b="0" i="0" dirty="0" err="1">
                <a:solidFill>
                  <a:srgbClr val="333333"/>
                </a:solidFill>
                <a:effectLst/>
                <a:latin typeface="Helvetica Neue"/>
              </a:rPr>
              <a:t>độ</a:t>
            </a:r>
            <a:r>
              <a:rPr lang="vi-VN" b="0" i="0" dirty="0">
                <a:solidFill>
                  <a:srgbClr val="333333"/>
                </a:solidFill>
                <a:effectLst/>
                <a:latin typeface="Helvetica Neue"/>
              </a:rPr>
              <a:t> </a:t>
            </a:r>
            <a:r>
              <a:rPr lang="vi-VN" b="0" i="0" dirty="0" err="1">
                <a:solidFill>
                  <a:srgbClr val="333333"/>
                </a:solidFill>
                <a:effectLst/>
                <a:latin typeface="Helvetica Neue"/>
              </a:rPr>
              <a:t>chính</a:t>
            </a:r>
            <a:r>
              <a:rPr lang="vi-VN" b="0" i="0" dirty="0">
                <a:solidFill>
                  <a:srgbClr val="333333"/>
                </a:solidFill>
                <a:effectLst/>
                <a:latin typeface="Helvetica Neue"/>
              </a:rPr>
              <a:t> </a:t>
            </a:r>
            <a:r>
              <a:rPr lang="vi-VN" b="0" i="0" dirty="0" err="1">
                <a:solidFill>
                  <a:srgbClr val="333333"/>
                </a:solidFill>
                <a:effectLst/>
                <a:latin typeface="Helvetica Neue"/>
              </a:rPr>
              <a:t>xác</a:t>
            </a:r>
            <a:r>
              <a:rPr lang="vi-VN" b="0" i="0" dirty="0">
                <a:solidFill>
                  <a:srgbClr val="333333"/>
                </a:solidFill>
                <a:effectLst/>
                <a:latin typeface="Helvetica Neue"/>
              </a:rPr>
              <a:t> </a:t>
            </a:r>
            <a:r>
              <a:rPr lang="vi-VN" b="0" i="0" dirty="0" err="1">
                <a:solidFill>
                  <a:srgbClr val="333333"/>
                </a:solidFill>
                <a:effectLst/>
                <a:latin typeface="Helvetica Neue"/>
              </a:rPr>
              <a:t>cục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áp</a:t>
            </a:r>
            <a:r>
              <a:rPr lang="vi-VN" b="0" i="0" dirty="0">
                <a:solidFill>
                  <a:srgbClr val="333333"/>
                </a:solidFill>
                <a:effectLst/>
                <a:latin typeface="Helvetica Neue"/>
              </a:rPr>
              <a:t> </a:t>
            </a:r>
            <a:r>
              <a:rPr lang="vi-VN" b="0" i="0" dirty="0" err="1">
                <a:solidFill>
                  <a:srgbClr val="333333"/>
                </a:solidFill>
                <a:effectLst/>
                <a:latin typeface="Helvetica Neue"/>
              </a:rPr>
              <a:t>dụng</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tầm</a:t>
            </a:r>
            <a:r>
              <a:rPr lang="vi-VN" b="0" i="0" dirty="0">
                <a:solidFill>
                  <a:srgbClr val="333333"/>
                </a:solidFill>
                <a:effectLst/>
                <a:latin typeface="Helvetica Neue"/>
              </a:rPr>
              <a:t> </a:t>
            </a:r>
            <a:r>
              <a:rPr lang="vi-VN" b="0" i="0" dirty="0" err="1">
                <a:solidFill>
                  <a:srgbClr val="333333"/>
                </a:solidFill>
                <a:effectLst/>
                <a:latin typeface="Helvetica Neue"/>
              </a:rPr>
              <a:t>nhìn</a:t>
            </a:r>
            <a:r>
              <a:rPr lang="vi-VN" b="0" i="0" dirty="0">
                <a:solidFill>
                  <a:srgbClr val="333333"/>
                </a:solidFill>
                <a:effectLst/>
                <a:latin typeface="Helvetica Neue"/>
              </a:rPr>
              <a:t> </a:t>
            </a:r>
            <a:r>
              <a:rPr lang="vi-VN" b="0" i="0" dirty="0" err="1">
                <a:solidFill>
                  <a:srgbClr val="333333"/>
                </a:solidFill>
                <a:effectLst/>
                <a:latin typeface="Helvetica Neue"/>
              </a:rPr>
              <a:t>hẹp</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sự</a:t>
            </a:r>
            <a:r>
              <a:rPr lang="vi-VN" b="0" i="0" dirty="0">
                <a:solidFill>
                  <a:srgbClr val="333333"/>
                </a:solidFill>
                <a:effectLst/>
                <a:latin typeface="Helvetica Neue"/>
              </a:rPr>
              <a:t> </a:t>
            </a:r>
            <a:r>
              <a:rPr lang="vi-VN" b="0" i="0" dirty="0" err="1">
                <a:solidFill>
                  <a:srgbClr val="333333"/>
                </a:solidFill>
                <a:effectLst/>
                <a:latin typeface="Helvetica Neue"/>
              </a:rPr>
              <a:t>đồng</a:t>
            </a:r>
            <a:r>
              <a:rPr lang="vi-VN" b="0" i="0" dirty="0">
                <a:solidFill>
                  <a:srgbClr val="333333"/>
                </a:solidFill>
                <a:effectLst/>
                <a:latin typeface="Helvetica Neue"/>
              </a:rPr>
              <a:t> </a:t>
            </a:r>
            <a:r>
              <a:rPr lang="vi-VN" b="0" i="0" dirty="0" err="1">
                <a:solidFill>
                  <a:srgbClr val="333333"/>
                </a:solidFill>
                <a:effectLst/>
                <a:latin typeface="Helvetica Neue"/>
              </a:rPr>
              <a:t>nhất</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áp</a:t>
            </a:r>
            <a:r>
              <a:rPr lang="vi-VN" b="0" i="0" dirty="0">
                <a:solidFill>
                  <a:srgbClr val="333333"/>
                </a:solidFill>
                <a:effectLst/>
                <a:latin typeface="Helvetica Neue"/>
              </a:rPr>
              <a:t> </a:t>
            </a:r>
            <a:r>
              <a:rPr lang="vi-VN" b="0" i="0" dirty="0" err="1">
                <a:solidFill>
                  <a:srgbClr val="333333"/>
                </a:solidFill>
                <a:effectLst/>
                <a:latin typeface="Helvetica Neue"/>
              </a:rPr>
              <a:t>dụng</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tầm</a:t>
            </a:r>
            <a:r>
              <a:rPr lang="vi-VN" b="0" i="0" dirty="0">
                <a:solidFill>
                  <a:srgbClr val="333333"/>
                </a:solidFill>
                <a:effectLst/>
                <a:latin typeface="Helvetica Neue"/>
              </a:rPr>
              <a:t> </a:t>
            </a:r>
            <a:r>
              <a:rPr lang="vi-VN" b="0" i="0" dirty="0" err="1">
                <a:solidFill>
                  <a:srgbClr val="333333"/>
                </a:solidFill>
                <a:effectLst/>
                <a:latin typeface="Helvetica Neue"/>
              </a:rPr>
              <a:t>nhìn</a:t>
            </a:r>
            <a:r>
              <a:rPr lang="vi-VN" b="0" i="0" dirty="0">
                <a:solidFill>
                  <a:srgbClr val="333333"/>
                </a:solidFill>
                <a:effectLst/>
                <a:latin typeface="Helvetica Neue"/>
              </a:rPr>
              <a:t> </a:t>
            </a:r>
            <a:r>
              <a:rPr lang="vi-VN" b="0" i="0" dirty="0" err="1">
                <a:solidFill>
                  <a:srgbClr val="333333"/>
                </a:solidFill>
                <a:effectLst/>
                <a:latin typeface="Helvetica Neue"/>
              </a:rPr>
              <a:t>rộng</a:t>
            </a:r>
            <a:r>
              <a:rPr lang="vi-VN" b="0" i="0" dirty="0">
                <a:solidFill>
                  <a:srgbClr val="333333"/>
                </a:solidFill>
                <a:effectLst/>
                <a:latin typeface="Helvetica Neue"/>
              </a:rPr>
              <a: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0680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Trong</a:t>
            </a:r>
            <a:r>
              <a:rPr lang="en-US" dirty="0"/>
              <a:t> </a:t>
            </a:r>
            <a:r>
              <a:rPr lang="en-US" dirty="0" err="1"/>
              <a:t>các</a:t>
            </a:r>
            <a:r>
              <a:rPr lang="en-US" dirty="0"/>
              <a:t> </a:t>
            </a:r>
            <a:r>
              <a:rPr lang="en-US" dirty="0" err="1"/>
              <a:t>phiên</a:t>
            </a:r>
            <a:r>
              <a:rPr lang="en-US" dirty="0"/>
              <a:t> </a:t>
            </a:r>
            <a:r>
              <a:rPr lang="en-US" dirty="0" err="1"/>
              <a:t>bản</a:t>
            </a:r>
            <a:r>
              <a:rPr lang="en-US" dirty="0"/>
              <a:t> </a:t>
            </a:r>
            <a:r>
              <a:rPr lang="en-US" dirty="0" err="1"/>
              <a:t>Deeplab</a:t>
            </a:r>
            <a:r>
              <a:rPr lang="en-US" dirty="0"/>
              <a:t>, </a:t>
            </a:r>
            <a:r>
              <a:rPr lang="en-US" dirty="0" err="1"/>
              <a:t>có</a:t>
            </a:r>
            <a:r>
              <a:rPr lang="en-US" dirty="0"/>
              <a:t> </a:t>
            </a:r>
            <a:r>
              <a:rPr lang="en-US" dirty="0" err="1"/>
              <a:t>một</a:t>
            </a:r>
            <a:r>
              <a:rPr lang="en-US" dirty="0"/>
              <a:t> </a:t>
            </a:r>
            <a:r>
              <a:rPr lang="en-US" dirty="0" err="1"/>
              <a:t>cơ</a:t>
            </a:r>
            <a:r>
              <a:rPr lang="en-US" dirty="0"/>
              <a:t> </a:t>
            </a:r>
            <a:r>
              <a:rPr lang="en-US" dirty="0" err="1"/>
              <a:t>chế</a:t>
            </a:r>
            <a:r>
              <a:rPr lang="en-US" dirty="0"/>
              <a:t> </a:t>
            </a:r>
            <a:r>
              <a:rPr lang="en-US" dirty="0" err="1"/>
              <a:t>đặc</a:t>
            </a:r>
            <a:r>
              <a:rPr lang="en-US" dirty="0"/>
              <a:t> </a:t>
            </a:r>
            <a:r>
              <a:rPr lang="en-US" dirty="0" err="1"/>
              <a:t>biệt</a:t>
            </a:r>
            <a:r>
              <a:rPr lang="en-US" dirty="0"/>
              <a:t>, </a:t>
            </a:r>
            <a:r>
              <a:rPr lang="en-US" dirty="0" err="1"/>
              <a:t>đó</a:t>
            </a:r>
            <a:r>
              <a:rPr lang="en-US" dirty="0"/>
              <a:t> </a:t>
            </a:r>
            <a:r>
              <a:rPr lang="en-US" dirty="0" err="1"/>
              <a:t>là</a:t>
            </a:r>
            <a:r>
              <a:rPr lang="en-US" dirty="0"/>
              <a:t>: ASPP. </a:t>
            </a: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en-US" b="0" i="0" dirty="0">
                <a:solidFill>
                  <a:srgbClr val="333333"/>
                </a:solidFill>
                <a:effectLst/>
                <a:latin typeface="Helvetica Neue"/>
              </a:rPr>
              <a:t>Để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diện</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bức</a:t>
            </a:r>
            <a:r>
              <a:rPr lang="vi-VN" b="0" i="0" dirty="0">
                <a:solidFill>
                  <a:srgbClr val="333333"/>
                </a:solidFill>
                <a:effectLst/>
                <a:latin typeface="Helvetica Neue"/>
              </a:rPr>
              <a:t> </a:t>
            </a:r>
            <a:r>
              <a:rPr lang="vi-VN" b="0" i="0" dirty="0" err="1">
                <a:solidFill>
                  <a:srgbClr val="333333"/>
                </a:solidFill>
                <a:effectLst/>
                <a:latin typeface="Helvetica Neue"/>
              </a:rPr>
              <a:t>ảnh</a:t>
            </a:r>
            <a:r>
              <a:rPr lang="vi-VN" b="0" i="0" dirty="0">
                <a:solidFill>
                  <a:srgbClr val="333333"/>
                </a:solidFill>
                <a:effectLst/>
                <a:latin typeface="Helvetica Neue"/>
              </a:rPr>
              <a:t> ở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không gian </a:t>
            </a:r>
            <a:r>
              <a:rPr lang="vi-VN" b="0" i="0" dirty="0" err="1">
                <a:solidFill>
                  <a:srgbClr val="333333"/>
                </a:solidFill>
                <a:effectLst/>
                <a:latin typeface="Helvetica Neue"/>
              </a:rPr>
              <a:t>rộng</a:t>
            </a:r>
            <a:r>
              <a:rPr lang="vi-VN" b="0" i="0" dirty="0">
                <a:solidFill>
                  <a:srgbClr val="333333"/>
                </a:solidFill>
                <a:effectLst/>
                <a:latin typeface="Helvetica Neue"/>
              </a:rPr>
              <a:t> </a:t>
            </a:r>
            <a:r>
              <a:rPr lang="vi-VN" b="0" i="0" dirty="0" err="1">
                <a:solidFill>
                  <a:srgbClr val="333333"/>
                </a:solidFill>
                <a:effectLst/>
                <a:latin typeface="Helvetica Neue"/>
              </a:rPr>
              <a:t>lớn</a:t>
            </a:r>
            <a:r>
              <a:rPr lang="vi-VN" b="0" i="0" dirty="0">
                <a:solidFill>
                  <a:srgbClr val="333333"/>
                </a:solidFill>
                <a:effectLst/>
                <a:latin typeface="Helvetica Neue"/>
              </a:rPr>
              <a:t> hơn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phải</a:t>
            </a:r>
            <a:r>
              <a:rPr lang="vi-VN" b="0" i="0" dirty="0">
                <a:solidFill>
                  <a:srgbClr val="333333"/>
                </a:solidFill>
                <a:effectLst/>
                <a:latin typeface="Helvetica Neue"/>
              </a:rPr>
              <a:t> </a:t>
            </a:r>
            <a:r>
              <a:rPr lang="vi-VN" b="0" i="0" dirty="0" err="1">
                <a:solidFill>
                  <a:srgbClr val="333333"/>
                </a:solidFill>
                <a:effectLst/>
                <a:latin typeface="Helvetica Neue"/>
              </a:rPr>
              <a:t>điều</a:t>
            </a:r>
            <a:r>
              <a:rPr lang="vi-VN" b="0" i="0" dirty="0">
                <a:solidFill>
                  <a:srgbClr val="333333"/>
                </a:solidFill>
                <a:effectLst/>
                <a:latin typeface="Helvetica Neue"/>
              </a:rPr>
              <a:t> </a:t>
            </a:r>
            <a:r>
              <a:rPr lang="vi-VN" b="0" i="0" dirty="0" err="1">
                <a:solidFill>
                  <a:srgbClr val="333333"/>
                </a:solidFill>
                <a:effectLst/>
                <a:latin typeface="Helvetica Neue"/>
              </a:rPr>
              <a:t>chỉnh</a:t>
            </a:r>
            <a:r>
              <a:rPr lang="vi-VN" b="0" i="0" dirty="0">
                <a:solidFill>
                  <a:srgbClr val="333333"/>
                </a:solidFill>
                <a:effectLst/>
                <a:latin typeface="Helvetica Neue"/>
              </a:rPr>
              <a:t> tăng </a:t>
            </a:r>
            <a:r>
              <a:rPr lang="vi-VN" b="0" i="0" dirty="0" err="1">
                <a:solidFill>
                  <a:srgbClr val="333333"/>
                </a:solidFill>
                <a:effectLst/>
                <a:latin typeface="Helvetica Neue"/>
              </a:rPr>
              <a:t>rate</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tích</a:t>
            </a:r>
            <a:r>
              <a:rPr lang="vi-VN" b="0" i="0" dirty="0">
                <a:solidFill>
                  <a:srgbClr val="333333"/>
                </a:solidFill>
                <a:effectLst/>
                <a:latin typeface="Helvetica Neue"/>
              </a:rPr>
              <a:t> </a:t>
            </a:r>
            <a:r>
              <a:rPr lang="vi-VN" b="0" i="0" dirty="0" err="1">
                <a:solidFill>
                  <a:srgbClr val="333333"/>
                </a:solidFill>
                <a:effectLst/>
                <a:latin typeface="Helvetica Neue"/>
              </a:rPr>
              <a:t>chập</a:t>
            </a:r>
            <a:r>
              <a:rPr lang="vi-VN" b="0" i="0" dirty="0">
                <a:solidFill>
                  <a:srgbClr val="333333"/>
                </a:solidFill>
                <a:effectLst/>
                <a:latin typeface="Helvetica Neue"/>
              </a:rPr>
              <a:t> </a:t>
            </a:r>
            <a:r>
              <a:rPr lang="vi-VN" b="0" i="0" dirty="0" err="1">
                <a:solidFill>
                  <a:srgbClr val="333333"/>
                </a:solidFill>
                <a:effectLst/>
                <a:latin typeface="Helvetica Neue"/>
              </a:rPr>
              <a:t>Atrous</a:t>
            </a:r>
            <a:r>
              <a:rPr lang="vi-VN" b="0" i="0" dirty="0">
                <a:solidFill>
                  <a:srgbClr val="333333"/>
                </a:solidFill>
                <a:effectLst/>
                <a:latin typeface="Helvetica Neue"/>
              </a:rPr>
              <a:t>. </a:t>
            </a:r>
            <a:r>
              <a:rPr lang="vi-VN" b="0" i="0" dirty="0" err="1">
                <a:solidFill>
                  <a:srgbClr val="333333"/>
                </a:solidFill>
                <a:effectLst/>
                <a:latin typeface="Helvetica Neue"/>
              </a:rPr>
              <a:t>Đồng</a:t>
            </a:r>
            <a:r>
              <a:rPr lang="vi-VN" b="0" i="0" dirty="0">
                <a:solidFill>
                  <a:srgbClr val="333333"/>
                </a:solidFill>
                <a:effectLst/>
                <a:latin typeface="Helvetica Neue"/>
              </a:rPr>
              <a:t> </a:t>
            </a:r>
            <a:r>
              <a:rPr lang="vi-VN" b="0" i="0" dirty="0" err="1">
                <a:solidFill>
                  <a:srgbClr val="333333"/>
                </a:solidFill>
                <a:effectLst/>
                <a:latin typeface="Helvetica Neue"/>
              </a:rPr>
              <a:t>thời</a:t>
            </a:r>
            <a:r>
              <a:rPr lang="vi-VN" b="0" i="0" dirty="0">
                <a:solidFill>
                  <a:srgbClr val="333333"/>
                </a:solidFill>
                <a:effectLst/>
                <a:latin typeface="Helvetica Neue"/>
              </a:rPr>
              <a:t> </a:t>
            </a:r>
            <a:r>
              <a:rPr lang="vi-VN" b="0" i="0" dirty="0" err="1">
                <a:solidFill>
                  <a:srgbClr val="333333"/>
                </a:solidFill>
                <a:effectLst/>
                <a:latin typeface="Helvetica Neue"/>
              </a:rPr>
              <a:t>giúp</a:t>
            </a:r>
            <a:r>
              <a:rPr lang="vi-VN" b="0" i="0" dirty="0">
                <a:solidFill>
                  <a:srgbClr val="333333"/>
                </a:solidFill>
                <a:effectLst/>
                <a:latin typeface="Helvetica Neue"/>
              </a:rPr>
              <a:t> </a:t>
            </a: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diện</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vật</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a:t>
            </a:r>
            <a:r>
              <a:rPr lang="vi-VN" b="0" i="0" dirty="0" err="1">
                <a:solidFill>
                  <a:srgbClr val="333333"/>
                </a:solidFill>
                <a:effectLst/>
                <a:latin typeface="Helvetica Neue"/>
              </a:rPr>
              <a:t>xuất</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trong </a:t>
            </a:r>
            <a:r>
              <a:rPr lang="vi-VN" b="0" i="0" dirty="0" err="1">
                <a:solidFill>
                  <a:srgbClr val="333333"/>
                </a:solidFill>
                <a:effectLst/>
                <a:latin typeface="Helvetica Neue"/>
              </a:rPr>
              <a:t>ảnh</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nhiều</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khác</a:t>
            </a:r>
            <a:r>
              <a:rPr lang="vi-VN" b="0" i="0" dirty="0">
                <a:solidFill>
                  <a:srgbClr val="333333"/>
                </a:solidFill>
                <a:effectLst/>
                <a:latin typeface="Helvetica Neue"/>
              </a:rPr>
              <a:t> nhau.</a:t>
            </a:r>
            <a:endParaRPr lang="en-US" b="0" i="0" dirty="0">
              <a:solidFill>
                <a:srgbClr val="333333"/>
              </a:solidFill>
              <a:effectLst/>
              <a:latin typeface="Helvetica Neue"/>
            </a:endParaRP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vi-VN" b="0" i="0" dirty="0" err="1">
                <a:solidFill>
                  <a:srgbClr val="333333"/>
                </a:solidFill>
                <a:effectLst/>
                <a:latin typeface="Helvetica Neue"/>
              </a:rPr>
              <a:t>Ví</a:t>
            </a:r>
            <a:r>
              <a:rPr lang="vi-VN" b="0" i="0" dirty="0">
                <a:solidFill>
                  <a:srgbClr val="333333"/>
                </a:solidFill>
                <a:effectLst/>
                <a:latin typeface="Helvetica Neue"/>
              </a:rPr>
              <a:t> </a:t>
            </a:r>
            <a:r>
              <a:rPr lang="vi-VN" b="0" i="0" dirty="0" err="1">
                <a:solidFill>
                  <a:srgbClr val="333333"/>
                </a:solidFill>
                <a:effectLst/>
                <a:latin typeface="Helvetica Neue"/>
              </a:rPr>
              <a:t>dụ</a:t>
            </a:r>
            <a:r>
              <a:rPr lang="vi-VN" b="0" i="0" dirty="0">
                <a:solidFill>
                  <a:srgbClr val="333333"/>
                </a:solidFill>
                <a:effectLst/>
                <a:latin typeface="Helvetica Neue"/>
              </a:rPr>
              <a:t>: </a:t>
            </a:r>
            <a:r>
              <a:rPr lang="vi-VN" b="0" i="0" dirty="0" err="1">
                <a:solidFill>
                  <a:srgbClr val="333333"/>
                </a:solidFill>
                <a:effectLst/>
                <a:latin typeface="Helvetica Neue"/>
              </a:rPr>
              <a:t>Nếu</a:t>
            </a:r>
            <a:r>
              <a:rPr lang="vi-VN" b="0" i="0" dirty="0">
                <a:solidFill>
                  <a:srgbClr val="333333"/>
                </a:solidFill>
                <a:effectLst/>
                <a:latin typeface="Helvetica Neue"/>
              </a:rPr>
              <a:t> </a:t>
            </a:r>
            <a:r>
              <a:rPr lang="vi-VN" b="0" i="0" dirty="0" err="1">
                <a:solidFill>
                  <a:srgbClr val="333333"/>
                </a:solidFill>
                <a:effectLst/>
                <a:latin typeface="Helvetica Neue"/>
              </a:rPr>
              <a:t>bạn</a:t>
            </a:r>
            <a:r>
              <a:rPr lang="vi-VN" b="0" i="0" dirty="0">
                <a:solidFill>
                  <a:srgbClr val="333333"/>
                </a:solidFill>
                <a:effectLst/>
                <a:latin typeface="Helvetica Neue"/>
              </a:rPr>
              <a:t> đang </a:t>
            </a:r>
            <a:r>
              <a:rPr lang="vi-VN" b="0" i="0" dirty="0" err="1">
                <a:solidFill>
                  <a:srgbClr val="333333"/>
                </a:solidFill>
                <a:effectLst/>
                <a:latin typeface="Helvetica Neue"/>
              </a:rPr>
              <a:t>muốn</a:t>
            </a:r>
            <a:r>
              <a:rPr lang="vi-VN" b="0" i="0" dirty="0">
                <a:solidFill>
                  <a:srgbClr val="333333"/>
                </a:solidFill>
                <a:effectLst/>
                <a:latin typeface="Helvetica Neue"/>
              </a:rPr>
              <a:t> </a:t>
            </a:r>
            <a:r>
              <a:rPr lang="vi-VN" b="0" i="0" dirty="0" err="1">
                <a:solidFill>
                  <a:srgbClr val="333333"/>
                </a:solidFill>
                <a:effectLst/>
                <a:latin typeface="Helvetica Neue"/>
              </a:rPr>
              <a:t>segment</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vật</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trong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ảnh</a:t>
            </a:r>
            <a:r>
              <a:rPr lang="vi-VN" b="0" i="0" dirty="0">
                <a:solidFill>
                  <a:srgbClr val="333333"/>
                </a:solidFill>
                <a:effectLst/>
                <a:latin typeface="Helvetica Neue"/>
              </a:rPr>
              <a:t> tham gia giao thông</a:t>
            </a:r>
            <a:r>
              <a:rPr lang="en-US" b="0" i="0" dirty="0">
                <a:solidFill>
                  <a:srgbClr val="333333"/>
                </a:solidFill>
                <a:effectLst/>
                <a:latin typeface="Helvetica Neue"/>
              </a:rPr>
              <a:t> </a:t>
            </a:r>
            <a:r>
              <a:rPr lang="en-US" b="0" i="0" dirty="0" err="1">
                <a:solidFill>
                  <a:srgbClr val="333333"/>
                </a:solidFill>
                <a:effectLst/>
                <a:latin typeface="Helvetica Neue"/>
              </a:rPr>
              <a:t>như</a:t>
            </a:r>
            <a:r>
              <a:rPr lang="en-US" b="0" i="0" dirty="0">
                <a:solidFill>
                  <a:srgbClr val="333333"/>
                </a:solidFill>
                <a:effectLst/>
                <a:latin typeface="Helvetica Neue"/>
              </a:rPr>
              <a:t> </a:t>
            </a:r>
            <a:r>
              <a:rPr lang="en-US" b="0" i="0" dirty="0" err="1">
                <a:solidFill>
                  <a:srgbClr val="333333"/>
                </a:solidFill>
                <a:effectLst/>
                <a:latin typeface="Helvetica Neue"/>
              </a:rPr>
              <a:t>trong</a:t>
            </a:r>
            <a:r>
              <a:rPr lang="en-US" b="0" i="0" dirty="0">
                <a:solidFill>
                  <a:srgbClr val="333333"/>
                </a:solidFill>
                <a:effectLst/>
                <a:latin typeface="Helvetica Neue"/>
              </a:rPr>
              <a:t> </a:t>
            </a:r>
            <a:r>
              <a:rPr lang="en-US" b="0" i="0" dirty="0" err="1">
                <a:solidFill>
                  <a:srgbClr val="333333"/>
                </a:solidFill>
                <a:effectLst/>
                <a:latin typeface="Helvetica Neue"/>
              </a:rPr>
              <a:t>bài</a:t>
            </a:r>
            <a:r>
              <a:rPr lang="en-US" b="0" i="0" dirty="0">
                <a:solidFill>
                  <a:srgbClr val="333333"/>
                </a:solidFill>
                <a:effectLst/>
                <a:latin typeface="Helvetica Neue"/>
              </a:rPr>
              <a:t> </a:t>
            </a:r>
            <a:r>
              <a:rPr lang="en-US" b="0" i="0" dirty="0" err="1">
                <a:solidFill>
                  <a:srgbClr val="333333"/>
                </a:solidFill>
                <a:effectLst/>
                <a:latin typeface="Helvetica Neue"/>
              </a:rPr>
              <a:t>của</a:t>
            </a:r>
            <a:r>
              <a:rPr lang="en-US" b="0" i="0" dirty="0">
                <a:solidFill>
                  <a:srgbClr val="333333"/>
                </a:solidFill>
                <a:effectLst/>
                <a:latin typeface="Helvetica Neue"/>
              </a:rPr>
              <a:t> </a:t>
            </a:r>
            <a:r>
              <a:rPr lang="en-US" b="0" i="0" dirty="0" err="1">
                <a:solidFill>
                  <a:srgbClr val="333333"/>
                </a:solidFill>
                <a:effectLst/>
                <a:latin typeface="Helvetica Neue"/>
              </a:rPr>
              <a:t>chúng</a:t>
            </a:r>
            <a:r>
              <a:rPr lang="en-US" b="0" i="0" dirty="0">
                <a:solidFill>
                  <a:srgbClr val="333333"/>
                </a:solidFill>
                <a:effectLst/>
                <a:latin typeface="Helvetica Neue"/>
              </a:rPr>
              <a:t> </a:t>
            </a:r>
            <a:r>
              <a:rPr lang="en-US" b="0" i="0" dirty="0" err="1">
                <a:solidFill>
                  <a:srgbClr val="333333"/>
                </a:solidFill>
                <a:effectLst/>
                <a:latin typeface="Helvetica Neue"/>
              </a:rPr>
              <a:t>tôi</a:t>
            </a:r>
            <a:r>
              <a:rPr lang="vi-VN" b="0" i="0" dirty="0">
                <a:solidFill>
                  <a:srgbClr val="333333"/>
                </a:solidFill>
                <a:effectLst/>
                <a:latin typeface="Helvetica Neue"/>
              </a:rPr>
              <a:t>. </a:t>
            </a:r>
            <a:r>
              <a:rPr lang="vi-VN" b="0" i="0" dirty="0" err="1">
                <a:solidFill>
                  <a:srgbClr val="333333"/>
                </a:solidFill>
                <a:effectLst/>
                <a:latin typeface="Helvetica Neue"/>
              </a:rPr>
              <a:t>Cùng</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chiếc</a:t>
            </a:r>
            <a:r>
              <a:rPr lang="vi-VN" b="0" i="0" dirty="0">
                <a:solidFill>
                  <a:srgbClr val="333333"/>
                </a:solidFill>
                <a:effectLst/>
                <a:latin typeface="Helvetica Neue"/>
              </a:rPr>
              <a:t> xe ô tô nhưng </a:t>
            </a:r>
            <a:r>
              <a:rPr lang="vi-VN" b="0" i="0" dirty="0" err="1">
                <a:solidFill>
                  <a:srgbClr val="333333"/>
                </a:solidFill>
                <a:effectLst/>
                <a:latin typeface="Helvetica Neue"/>
              </a:rPr>
              <a:t>nếu</a:t>
            </a:r>
            <a:r>
              <a:rPr lang="vi-VN" b="0" i="0" dirty="0">
                <a:solidFill>
                  <a:srgbClr val="333333"/>
                </a:solidFill>
                <a:effectLst/>
                <a:latin typeface="Helvetica Neue"/>
              </a:rPr>
              <a:t> ở </a:t>
            </a:r>
            <a:r>
              <a:rPr lang="vi-VN" b="0" i="0" dirty="0" err="1">
                <a:solidFill>
                  <a:srgbClr val="333333"/>
                </a:solidFill>
                <a:effectLst/>
                <a:latin typeface="Helvetica Neue"/>
              </a:rPr>
              <a:t>gần</a:t>
            </a:r>
            <a:r>
              <a:rPr lang="vi-VN" b="0" i="0" dirty="0">
                <a:solidFill>
                  <a:srgbClr val="333333"/>
                </a:solidFill>
                <a:effectLst/>
                <a:latin typeface="Helvetica Neue"/>
              </a:rPr>
              <a:t>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sẽ</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lớn</a:t>
            </a:r>
            <a:r>
              <a:rPr lang="vi-VN" b="0" i="0" dirty="0">
                <a:solidFill>
                  <a:srgbClr val="333333"/>
                </a:solidFill>
                <a:effectLst/>
                <a:latin typeface="Helvetica Neue"/>
              </a:rPr>
              <a:t> hơn </a:t>
            </a:r>
            <a:r>
              <a:rPr lang="vi-VN" b="0" i="0" dirty="0" err="1">
                <a:solidFill>
                  <a:srgbClr val="333333"/>
                </a:solidFill>
                <a:effectLst/>
                <a:latin typeface="Helvetica Neue"/>
              </a:rPr>
              <a:t>và</a:t>
            </a:r>
            <a:r>
              <a:rPr lang="vi-VN" b="0" i="0" dirty="0">
                <a:solidFill>
                  <a:srgbClr val="333333"/>
                </a:solidFill>
                <a:effectLst/>
                <a:latin typeface="Helvetica Neue"/>
              </a:rPr>
              <a:t> ở xa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nhỏ</a:t>
            </a:r>
            <a:r>
              <a:rPr lang="vi-VN" b="0" i="0" dirty="0">
                <a:solidFill>
                  <a:srgbClr val="333333"/>
                </a:solidFill>
                <a:effectLst/>
                <a:latin typeface="Helvetica Neue"/>
              </a:rPr>
              <a:t> hơn. Như </a:t>
            </a:r>
            <a:r>
              <a:rPr lang="vi-VN" b="0" i="0" dirty="0" err="1">
                <a:solidFill>
                  <a:srgbClr val="333333"/>
                </a:solidFill>
                <a:effectLst/>
                <a:latin typeface="Helvetica Neue"/>
              </a:rPr>
              <a:t>vậy</a:t>
            </a:r>
            <a:r>
              <a:rPr lang="vi-VN" b="0" i="0" dirty="0">
                <a:solidFill>
                  <a:srgbClr val="333333"/>
                </a:solidFill>
                <a:effectLst/>
                <a:latin typeface="Helvetica Neue"/>
              </a:rPr>
              <a:t> mô </a:t>
            </a:r>
            <a:r>
              <a:rPr lang="vi-VN" b="0" i="0" dirty="0" err="1">
                <a:solidFill>
                  <a:srgbClr val="333333"/>
                </a:solidFill>
                <a:effectLst/>
                <a:latin typeface="Helvetica Neue"/>
              </a:rPr>
              <a:t>hình</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cần</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cơ </a:t>
            </a:r>
            <a:r>
              <a:rPr lang="vi-VN" b="0" i="0" dirty="0" err="1">
                <a:solidFill>
                  <a:srgbClr val="333333"/>
                </a:solidFill>
                <a:effectLst/>
                <a:latin typeface="Helvetica Neue"/>
              </a:rPr>
              <a:t>chế</a:t>
            </a:r>
            <a:r>
              <a:rPr lang="vi-VN" b="0" i="0" dirty="0">
                <a:solidFill>
                  <a:srgbClr val="333333"/>
                </a:solidFill>
                <a:effectLst/>
                <a:latin typeface="Helvetica Neue"/>
              </a:rPr>
              <a:t> </a:t>
            </a:r>
            <a:r>
              <a:rPr lang="vi-VN" b="0" i="0" dirty="0" err="1">
                <a:solidFill>
                  <a:srgbClr val="333333"/>
                </a:solidFill>
                <a:effectLst/>
                <a:latin typeface="Helvetica Neue"/>
              </a:rPr>
              <a:t>nhận</a:t>
            </a:r>
            <a:r>
              <a:rPr lang="vi-VN" b="0" i="0" dirty="0">
                <a:solidFill>
                  <a:srgbClr val="333333"/>
                </a:solidFill>
                <a:effectLst/>
                <a:latin typeface="Helvetica Neue"/>
              </a:rPr>
              <a:t> </a:t>
            </a:r>
            <a:r>
              <a:rPr lang="vi-VN" b="0" i="0" dirty="0" err="1">
                <a:solidFill>
                  <a:srgbClr val="333333"/>
                </a:solidFill>
                <a:effectLst/>
                <a:latin typeface="Helvetica Neue"/>
              </a:rPr>
              <a:t>dạng</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đa </a:t>
            </a:r>
            <a:r>
              <a:rPr lang="vi-VN" b="0" i="0" dirty="0" err="1">
                <a:solidFill>
                  <a:srgbClr val="333333"/>
                </a:solidFill>
                <a:effectLst/>
                <a:latin typeface="Helvetica Neue"/>
              </a:rPr>
              <a:t>dạng</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a:t>
            </a:r>
            <a:r>
              <a:rPr lang="en-US" b="0" i="0" dirty="0">
                <a:solidFill>
                  <a:srgbClr val="333333"/>
                </a:solidFill>
                <a:effectLst/>
                <a:latin typeface="Helvetica Neue"/>
              </a:rPr>
              <a:t> </a:t>
            </a: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vi-VN" b="0" i="0" dirty="0">
                <a:solidFill>
                  <a:srgbClr val="333333"/>
                </a:solidFill>
                <a:effectLst/>
                <a:latin typeface="Helvetica Neue"/>
              </a:rPr>
              <a:t>ASPP (</a:t>
            </a:r>
            <a:r>
              <a:rPr lang="vi-VN" b="0" i="0" dirty="0" err="1">
                <a:solidFill>
                  <a:srgbClr val="333333"/>
                </a:solidFill>
                <a:effectLst/>
                <a:latin typeface="Helvetica Neue"/>
              </a:rPr>
              <a:t>Atrous</a:t>
            </a:r>
            <a:r>
              <a:rPr lang="vi-VN" b="0" i="0" dirty="0">
                <a:solidFill>
                  <a:srgbClr val="333333"/>
                </a:solidFill>
                <a:effectLst/>
                <a:latin typeface="Helvetica Neue"/>
              </a:rPr>
              <a:t> </a:t>
            </a:r>
            <a:r>
              <a:rPr lang="vi-VN" b="0" i="0" dirty="0" err="1">
                <a:solidFill>
                  <a:srgbClr val="333333"/>
                </a:solidFill>
                <a:effectLst/>
                <a:latin typeface="Helvetica Neue"/>
              </a:rPr>
              <a:t>Spatial</a:t>
            </a:r>
            <a:r>
              <a:rPr lang="vi-VN" b="0" i="0" dirty="0">
                <a:solidFill>
                  <a:srgbClr val="333333"/>
                </a:solidFill>
                <a:effectLst/>
                <a:latin typeface="Helvetica Neue"/>
              </a:rPr>
              <a:t> </a:t>
            </a:r>
            <a:r>
              <a:rPr lang="vi-VN" b="0" i="0" dirty="0" err="1">
                <a:solidFill>
                  <a:srgbClr val="333333"/>
                </a:solidFill>
                <a:effectLst/>
                <a:latin typeface="Helvetica Neue"/>
              </a:rPr>
              <a:t>Pyramid</a:t>
            </a:r>
            <a:r>
              <a:rPr lang="vi-VN" b="0" i="0" dirty="0">
                <a:solidFill>
                  <a:srgbClr val="333333"/>
                </a:solidFill>
                <a:effectLst/>
                <a:latin typeface="Helvetica Neue"/>
              </a:rPr>
              <a:t> </a:t>
            </a:r>
            <a:r>
              <a:rPr lang="vi-VN" b="0" i="0" dirty="0" err="1">
                <a:solidFill>
                  <a:srgbClr val="333333"/>
                </a:solidFill>
                <a:effectLst/>
                <a:latin typeface="Helvetica Neue"/>
              </a:rPr>
              <a:t>Pooling</a:t>
            </a:r>
            <a:r>
              <a:rPr lang="vi-VN" b="0" i="0" dirty="0">
                <a:solidFill>
                  <a:srgbClr val="333333"/>
                </a:solidFill>
                <a:effectLst/>
                <a:latin typeface="Helvetica Neue"/>
              </a:rPr>
              <a:t>)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cơ </a:t>
            </a:r>
            <a:r>
              <a:rPr lang="vi-VN" b="0" i="0" dirty="0" err="1">
                <a:solidFill>
                  <a:srgbClr val="333333"/>
                </a:solidFill>
                <a:effectLst/>
                <a:latin typeface="Helvetica Neue"/>
              </a:rPr>
              <a:t>chế</a:t>
            </a:r>
            <a:r>
              <a:rPr lang="vi-VN" b="0" i="0" dirty="0">
                <a:solidFill>
                  <a:srgbClr val="333333"/>
                </a:solidFill>
                <a:effectLst/>
                <a:latin typeface="Helvetica Neue"/>
              </a:rPr>
              <a:t> </a:t>
            </a:r>
            <a:r>
              <a:rPr lang="vi-VN" b="0" i="0" dirty="0" err="1">
                <a:solidFill>
                  <a:srgbClr val="333333"/>
                </a:solidFill>
                <a:effectLst/>
                <a:latin typeface="Helvetica Neue"/>
              </a:rPr>
              <a:t>giúp</a:t>
            </a:r>
            <a:r>
              <a:rPr lang="vi-VN" b="0" i="0" dirty="0">
                <a:solidFill>
                  <a:srgbClr val="333333"/>
                </a:solidFill>
                <a:effectLst/>
                <a:latin typeface="Helvetica Neue"/>
              </a:rPr>
              <a:t> ta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a:t>
            </a:r>
            <a:r>
              <a:rPr lang="vi-VN" b="0" i="0" dirty="0" err="1">
                <a:solidFill>
                  <a:srgbClr val="333333"/>
                </a:solidFill>
                <a:effectLst/>
                <a:latin typeface="Helvetica Neue"/>
              </a:rPr>
              <a:t>điều</a:t>
            </a:r>
            <a:r>
              <a:rPr lang="vi-VN" b="0" i="0" dirty="0">
                <a:solidFill>
                  <a:srgbClr val="333333"/>
                </a:solidFill>
                <a:effectLst/>
                <a:latin typeface="Helvetica Neue"/>
              </a:rPr>
              <a:t> </a:t>
            </a:r>
            <a:r>
              <a:rPr lang="vi-VN" b="0" i="0" dirty="0" err="1">
                <a:solidFill>
                  <a:srgbClr val="333333"/>
                </a:solidFill>
                <a:effectLst/>
                <a:latin typeface="Helvetica Neue"/>
              </a:rPr>
              <a:t>đó</a:t>
            </a:r>
            <a:r>
              <a:rPr lang="vi-VN" b="0" i="0" dirty="0">
                <a:solidFill>
                  <a:srgbClr val="333333"/>
                </a:solidFill>
                <a:effectLst/>
                <a:latin typeface="Helvetica Neue"/>
              </a:rPr>
              <a:t>.</a:t>
            </a:r>
            <a:endParaRPr lang="en-US" b="0" i="0" dirty="0">
              <a:solidFill>
                <a:srgbClr val="333333"/>
              </a:solidFill>
              <a:effectLst/>
              <a:latin typeface="Helvetica Neue"/>
            </a:endParaRP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vi-VN" b="0" i="0" dirty="0">
                <a:solidFill>
                  <a:srgbClr val="333333"/>
                </a:solidFill>
                <a:effectLst/>
                <a:latin typeface="Helvetica Neue"/>
              </a:rPr>
              <a:t>ASPP </a:t>
            </a:r>
            <a:r>
              <a:rPr lang="vi-VN" b="0" i="0" dirty="0" err="1">
                <a:solidFill>
                  <a:srgbClr val="333333"/>
                </a:solidFill>
                <a:effectLst/>
                <a:latin typeface="Helvetica Neue"/>
              </a:rPr>
              <a:t>là</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tập</a:t>
            </a:r>
            <a:r>
              <a:rPr lang="vi-VN" b="0" i="0" dirty="0">
                <a:solidFill>
                  <a:srgbClr val="333333"/>
                </a:solidFill>
                <a:effectLst/>
                <a:latin typeface="Helvetica Neue"/>
              </a:rPr>
              <a:t> </a:t>
            </a:r>
            <a:r>
              <a:rPr lang="vi-VN" b="0" i="0" dirty="0" err="1">
                <a:solidFill>
                  <a:srgbClr val="333333"/>
                </a:solidFill>
                <a:effectLst/>
                <a:latin typeface="Helvetica Neue"/>
              </a:rPr>
              <a:t>hợp</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nhiều</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atrous</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khác</a:t>
            </a:r>
            <a:r>
              <a:rPr lang="vi-VN" b="0" i="0" dirty="0">
                <a:solidFill>
                  <a:srgbClr val="333333"/>
                </a:solidFill>
                <a:effectLst/>
                <a:latin typeface="Helvetica Neue"/>
              </a:rPr>
              <a:t> nhau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thực</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a:t>
            </a:r>
            <a:r>
              <a:rPr lang="vi-VN" b="0" i="0" dirty="0" err="1">
                <a:solidFill>
                  <a:srgbClr val="333333"/>
                </a:solidFill>
                <a:effectLst/>
                <a:latin typeface="Helvetica Neue"/>
              </a:rPr>
              <a:t>đồng</a:t>
            </a:r>
            <a:r>
              <a:rPr lang="vi-VN" b="0" i="0" dirty="0">
                <a:solidFill>
                  <a:srgbClr val="333333"/>
                </a:solidFill>
                <a:effectLst/>
                <a:latin typeface="Helvetica Neue"/>
              </a:rPr>
              <a:t> </a:t>
            </a:r>
            <a:r>
              <a:rPr lang="vi-VN" b="0" i="0" dirty="0" err="1">
                <a:solidFill>
                  <a:srgbClr val="333333"/>
                </a:solidFill>
                <a:effectLst/>
                <a:latin typeface="Helvetica Neue"/>
              </a:rPr>
              <a:t>thời</a:t>
            </a:r>
            <a:r>
              <a:rPr lang="vi-VN" b="0" i="0" dirty="0">
                <a:solidFill>
                  <a:srgbClr val="333333"/>
                </a:solidFill>
                <a:effectLst/>
                <a:latin typeface="Helvetica Neue"/>
              </a:rPr>
              <a:t> trên </a:t>
            </a:r>
            <a:r>
              <a:rPr lang="vi-VN" b="0" i="0" dirty="0" err="1">
                <a:solidFill>
                  <a:srgbClr val="333333"/>
                </a:solidFill>
                <a:effectLst/>
                <a:latin typeface="Helvetica Neue"/>
              </a:rPr>
              <a:t>cùng</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vùng</a:t>
            </a:r>
            <a:r>
              <a:rPr lang="vi-VN" b="0" i="0" dirty="0">
                <a:solidFill>
                  <a:srgbClr val="333333"/>
                </a:solidFill>
                <a:effectLst/>
                <a:latin typeface="Helvetica Neue"/>
              </a:rPr>
              <a:t> </a:t>
            </a:r>
            <a:r>
              <a:rPr lang="vi-VN" b="0" i="0" dirty="0" err="1">
                <a:solidFill>
                  <a:srgbClr val="333333"/>
                </a:solidFill>
                <a:effectLst/>
                <a:latin typeface="Helvetica Neue"/>
              </a:rPr>
              <a:t>feature</a:t>
            </a:r>
            <a:r>
              <a:rPr lang="vi-VN" b="0" i="0" dirty="0">
                <a:solidFill>
                  <a:srgbClr val="333333"/>
                </a:solidFill>
                <a:effectLst/>
                <a:latin typeface="Helvetica Neue"/>
              </a:rPr>
              <a:t> </a:t>
            </a:r>
            <a:r>
              <a:rPr lang="vi-VN" b="0" i="0" dirty="0" err="1">
                <a:solidFill>
                  <a:srgbClr val="333333"/>
                </a:solidFill>
                <a:effectLst/>
                <a:latin typeface="Helvetica Neue"/>
              </a:rPr>
              <a:t>map</a:t>
            </a:r>
            <a:r>
              <a:rPr lang="vi-VN" b="0" i="0" dirty="0">
                <a:solidFill>
                  <a:srgbClr val="333333"/>
                </a:solidFill>
                <a:effectLst/>
                <a:latin typeface="Helvetica Neue"/>
              </a:rPr>
              <a:t>. </a:t>
            </a:r>
            <a:r>
              <a:rPr lang="vi-VN" b="0" i="0" dirty="0" err="1">
                <a:solidFill>
                  <a:srgbClr val="333333"/>
                </a:solidFill>
                <a:effectLst/>
                <a:latin typeface="Helvetica Neue"/>
              </a:rPr>
              <a:t>Sự</a:t>
            </a:r>
            <a:r>
              <a:rPr lang="vi-VN" b="0" i="0" dirty="0">
                <a:solidFill>
                  <a:srgbClr val="333333"/>
                </a:solidFill>
                <a:effectLst/>
                <a:latin typeface="Helvetica Neue"/>
              </a:rPr>
              <a:t> đa </a:t>
            </a:r>
            <a:r>
              <a:rPr lang="vi-VN" b="0" i="0" dirty="0" err="1">
                <a:solidFill>
                  <a:srgbClr val="333333"/>
                </a:solidFill>
                <a:effectLst/>
                <a:latin typeface="Helvetica Neue"/>
              </a:rPr>
              <a:t>dạng</a:t>
            </a:r>
            <a:r>
              <a:rPr lang="vi-VN" b="0" i="0" dirty="0">
                <a:solidFill>
                  <a:srgbClr val="333333"/>
                </a:solidFill>
                <a:effectLst/>
                <a:latin typeface="Helvetica Neue"/>
              </a:rPr>
              <a:t> </a:t>
            </a:r>
            <a:r>
              <a:rPr lang="vi-VN" b="0" i="0" dirty="0" err="1">
                <a:solidFill>
                  <a:srgbClr val="333333"/>
                </a:solidFill>
                <a:effectLst/>
                <a:latin typeface="Helvetica Neue"/>
              </a:rPr>
              <a:t>về</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xếp</a:t>
            </a:r>
            <a:r>
              <a:rPr lang="vi-VN" b="0" i="0" dirty="0">
                <a:solidFill>
                  <a:srgbClr val="333333"/>
                </a:solidFill>
                <a:effectLst/>
                <a:latin typeface="Helvetica Neue"/>
              </a:rPr>
              <a:t> </a:t>
            </a:r>
            <a:r>
              <a:rPr lang="vi-VN" b="0" i="0" dirty="0" err="1">
                <a:solidFill>
                  <a:srgbClr val="333333"/>
                </a:solidFill>
                <a:effectLst/>
                <a:latin typeface="Helvetica Neue"/>
              </a:rPr>
              <a:t>chồng</a:t>
            </a:r>
            <a:r>
              <a:rPr lang="vi-VN" b="0" i="0" dirty="0">
                <a:solidFill>
                  <a:srgbClr val="333333"/>
                </a:solidFill>
                <a:effectLst/>
                <a:latin typeface="Helvetica Neue"/>
              </a:rPr>
              <a:t> lên nhau </a:t>
            </a:r>
            <a:r>
              <a:rPr lang="vi-VN" b="0" i="0" dirty="0" err="1">
                <a:solidFill>
                  <a:srgbClr val="333333"/>
                </a:solidFill>
                <a:effectLst/>
                <a:latin typeface="Helvetica Neue"/>
              </a:rPr>
              <a:t>đã</a:t>
            </a:r>
            <a:r>
              <a:rPr lang="vi-VN" b="0" i="0" dirty="0">
                <a:solidFill>
                  <a:srgbClr val="333333"/>
                </a:solidFill>
                <a:effectLst/>
                <a:latin typeface="Helvetica Neue"/>
              </a:rPr>
              <a:t> </a:t>
            </a:r>
            <a:r>
              <a:rPr lang="vi-VN" b="0" i="0" dirty="0" err="1">
                <a:solidFill>
                  <a:srgbClr val="333333"/>
                </a:solidFill>
                <a:effectLst/>
                <a:latin typeface="Helvetica Neue"/>
              </a:rPr>
              <a:t>tạo</a:t>
            </a:r>
            <a:r>
              <a:rPr lang="vi-VN" b="0" i="0" dirty="0">
                <a:solidFill>
                  <a:srgbClr val="333333"/>
                </a:solidFill>
                <a:effectLst/>
                <a:latin typeface="Helvetica Neue"/>
              </a:rPr>
              <a:t> </a:t>
            </a:r>
            <a:r>
              <a:rPr lang="vi-VN" b="0" i="0" dirty="0" err="1">
                <a:solidFill>
                  <a:srgbClr val="333333"/>
                </a:solidFill>
                <a:effectLst/>
                <a:latin typeface="Helvetica Neue"/>
              </a:rPr>
              <a:t>thành</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kim </a:t>
            </a:r>
            <a:r>
              <a:rPr lang="vi-VN" b="0" i="0" dirty="0" err="1">
                <a:solidFill>
                  <a:srgbClr val="333333"/>
                </a:solidFill>
                <a:effectLst/>
                <a:latin typeface="Helvetica Neue"/>
              </a:rPr>
              <a:t>tự</a:t>
            </a:r>
            <a:r>
              <a:rPr lang="vi-VN" b="0" i="0" dirty="0">
                <a:solidFill>
                  <a:srgbClr val="333333"/>
                </a:solidFill>
                <a:effectLst/>
                <a:latin typeface="Helvetica Neue"/>
              </a:rPr>
              <a:t> </a:t>
            </a:r>
            <a:r>
              <a:rPr lang="vi-VN" b="0" i="0" dirty="0" err="1">
                <a:solidFill>
                  <a:srgbClr val="333333"/>
                </a:solidFill>
                <a:effectLst/>
                <a:latin typeface="Helvetica Neue"/>
              </a:rPr>
              <a:t>tháp</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atrous</a:t>
            </a:r>
            <a:r>
              <a:rPr lang="vi-VN" b="0" i="0" dirty="0">
                <a:solidFill>
                  <a:srgbClr val="333333"/>
                </a:solidFill>
                <a:effectLst/>
                <a:latin typeface="Helvetica Neue"/>
              </a:rPr>
              <a:t>. Khi </a:t>
            </a:r>
            <a:r>
              <a:rPr lang="vi-VN" b="0" i="0" dirty="0" err="1">
                <a:solidFill>
                  <a:srgbClr val="333333"/>
                </a:solidFill>
                <a:effectLst/>
                <a:latin typeface="Helvetica Neue"/>
              </a:rPr>
              <a:t>rate</a:t>
            </a:r>
            <a:r>
              <a:rPr lang="vi-VN" b="0" i="0" dirty="0">
                <a:solidFill>
                  <a:srgbClr val="333333"/>
                </a:solidFill>
                <a:effectLst/>
                <a:latin typeface="Helvetica Neue"/>
              </a:rPr>
              <a:t> </a:t>
            </a:r>
            <a:r>
              <a:rPr lang="vi-VN" b="0" i="0" dirty="0" err="1">
                <a:solidFill>
                  <a:srgbClr val="333333"/>
                </a:solidFill>
                <a:effectLst/>
                <a:latin typeface="Helvetica Neue"/>
              </a:rPr>
              <a:t>càng</a:t>
            </a:r>
            <a:r>
              <a:rPr lang="vi-VN" b="0" i="0" dirty="0">
                <a:solidFill>
                  <a:srgbClr val="333333"/>
                </a:solidFill>
                <a:effectLst/>
                <a:latin typeface="Helvetica Neue"/>
              </a:rPr>
              <a:t> </a:t>
            </a:r>
            <a:r>
              <a:rPr lang="vi-VN" b="0" i="0" dirty="0" err="1">
                <a:solidFill>
                  <a:srgbClr val="333333"/>
                </a:solidFill>
                <a:effectLst/>
                <a:latin typeface="Helvetica Neue"/>
              </a:rPr>
              <a:t>lớn</a:t>
            </a:r>
            <a:r>
              <a:rPr lang="vi-VN" b="0" i="0" dirty="0">
                <a:solidFill>
                  <a:srgbClr val="333333"/>
                </a:solidFill>
                <a:effectLst/>
                <a:latin typeface="Helvetica Neue"/>
              </a:rPr>
              <a:t>, </a:t>
            </a:r>
            <a:r>
              <a:rPr lang="vi-VN" b="0" i="0" dirty="0" err="1">
                <a:solidFill>
                  <a:srgbClr val="333333"/>
                </a:solidFill>
                <a:effectLst/>
                <a:latin typeface="Helvetica Neue"/>
              </a:rPr>
              <a:t>tầm</a:t>
            </a:r>
            <a:r>
              <a:rPr lang="vi-VN" b="0" i="0" dirty="0">
                <a:solidFill>
                  <a:srgbClr val="333333"/>
                </a:solidFill>
                <a:effectLst/>
                <a:latin typeface="Helvetica Neue"/>
              </a:rPr>
              <a:t> </a:t>
            </a:r>
            <a:r>
              <a:rPr lang="vi-VN" b="0" i="0" dirty="0" err="1">
                <a:solidFill>
                  <a:srgbClr val="333333"/>
                </a:solidFill>
                <a:effectLst/>
                <a:latin typeface="Helvetica Neue"/>
              </a:rPr>
              <a:t>nhìn</a:t>
            </a:r>
            <a:r>
              <a:rPr lang="vi-VN" b="0" i="0" dirty="0">
                <a:solidFill>
                  <a:srgbClr val="333333"/>
                </a:solidFill>
                <a:effectLst/>
                <a:latin typeface="Helvetica Neue"/>
              </a:rPr>
              <a:t> </a:t>
            </a:r>
            <a:r>
              <a:rPr lang="vi-VN" b="0" i="0" dirty="0" err="1">
                <a:solidFill>
                  <a:srgbClr val="333333"/>
                </a:solidFill>
                <a:effectLst/>
                <a:latin typeface="Helvetica Neue"/>
              </a:rPr>
              <a:t>của</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trên </a:t>
            </a:r>
            <a:r>
              <a:rPr lang="vi-VN" dirty="0" err="1"/>
              <a:t>Input</a:t>
            </a:r>
            <a:r>
              <a:rPr lang="vi-VN" dirty="0"/>
              <a:t> </a:t>
            </a:r>
            <a:r>
              <a:rPr lang="vi-VN" dirty="0" err="1"/>
              <a:t>Feature</a:t>
            </a:r>
            <a:r>
              <a:rPr lang="vi-VN" dirty="0"/>
              <a:t> </a:t>
            </a:r>
            <a:r>
              <a:rPr lang="vi-VN" dirty="0" err="1"/>
              <a:t>Map</a:t>
            </a:r>
            <a:r>
              <a:rPr lang="vi-VN" b="0" i="0" dirty="0">
                <a:solidFill>
                  <a:srgbClr val="333333"/>
                </a:solidFill>
                <a:effectLst/>
                <a:latin typeface="Helvetica Neue"/>
              </a:rPr>
              <a:t> </a:t>
            </a:r>
            <a:r>
              <a:rPr lang="vi-VN" b="0" i="0" dirty="0" err="1">
                <a:solidFill>
                  <a:srgbClr val="333333"/>
                </a:solidFill>
                <a:effectLst/>
                <a:latin typeface="Helvetica Neue"/>
              </a:rPr>
              <a:t>càng</a:t>
            </a:r>
            <a:r>
              <a:rPr lang="vi-VN" b="0" i="0" dirty="0">
                <a:solidFill>
                  <a:srgbClr val="333333"/>
                </a:solidFill>
                <a:effectLst/>
                <a:latin typeface="Helvetica Neue"/>
              </a:rPr>
              <a:t> </a:t>
            </a:r>
            <a:r>
              <a:rPr lang="vi-VN" b="0" i="0" dirty="0" err="1">
                <a:solidFill>
                  <a:srgbClr val="333333"/>
                </a:solidFill>
                <a:effectLst/>
                <a:latin typeface="Helvetica Neue"/>
              </a:rPr>
              <a:t>lớn</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giúp</a:t>
            </a:r>
            <a:r>
              <a:rPr lang="vi-VN" b="0" i="0" dirty="0">
                <a:solidFill>
                  <a:srgbClr val="333333"/>
                </a:solidFill>
                <a:effectLst/>
                <a:latin typeface="Helvetica Neue"/>
              </a:rPr>
              <a:t> ta </a:t>
            </a:r>
            <a:r>
              <a:rPr lang="vi-VN" b="0" i="0" dirty="0" err="1">
                <a:solidFill>
                  <a:srgbClr val="333333"/>
                </a:solidFill>
                <a:effectLst/>
                <a:latin typeface="Helvetica Neue"/>
              </a:rPr>
              <a:t>học</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tổng</a:t>
            </a:r>
            <a:r>
              <a:rPr lang="vi-VN" b="0" i="0" dirty="0">
                <a:solidFill>
                  <a:srgbClr val="333333"/>
                </a:solidFill>
                <a:effectLst/>
                <a:latin typeface="Helvetica Neue"/>
              </a:rPr>
              <a:t> </a:t>
            </a:r>
            <a:r>
              <a:rPr lang="vi-VN" b="0" i="0" dirty="0" err="1">
                <a:solidFill>
                  <a:srgbClr val="333333"/>
                </a:solidFill>
                <a:effectLst/>
                <a:latin typeface="Helvetica Neue"/>
              </a:rPr>
              <a:t>quát</a:t>
            </a:r>
            <a:r>
              <a:rPr lang="vi-VN" b="0" i="0" dirty="0">
                <a:solidFill>
                  <a:srgbClr val="333333"/>
                </a:solidFill>
                <a:effectLst/>
                <a:latin typeface="Helvetica Neue"/>
              </a:rPr>
              <a:t> </a:t>
            </a:r>
            <a:r>
              <a:rPr lang="vi-VN" b="0" i="0" dirty="0" err="1">
                <a:solidFill>
                  <a:srgbClr val="333333"/>
                </a:solidFill>
                <a:effectLst/>
                <a:latin typeface="Helvetica Neue"/>
              </a:rPr>
              <a:t>tốt</a:t>
            </a:r>
            <a:r>
              <a:rPr lang="vi-VN" b="0" i="0" dirty="0">
                <a:solidFill>
                  <a:srgbClr val="333333"/>
                </a:solidFill>
                <a:effectLst/>
                <a:latin typeface="Helvetica Neue"/>
              </a:rPr>
              <a:t> hơn. </a:t>
            </a:r>
            <a:r>
              <a:rPr lang="vi-VN" b="0" i="0" dirty="0" err="1">
                <a:solidFill>
                  <a:srgbClr val="333333"/>
                </a:solidFill>
                <a:effectLst/>
                <a:latin typeface="Helvetica Neue"/>
              </a:rPr>
              <a:t>Với</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nhỏ</a:t>
            </a:r>
            <a:r>
              <a:rPr lang="vi-VN" b="0" i="0" dirty="0">
                <a:solidFill>
                  <a:srgbClr val="333333"/>
                </a:solidFill>
                <a:effectLst/>
                <a:latin typeface="Helvetica Neue"/>
              </a:rPr>
              <a:t> </a:t>
            </a:r>
            <a:r>
              <a:rPr lang="vi-VN" b="0" i="0" dirty="0" err="1">
                <a:solidFill>
                  <a:srgbClr val="333333"/>
                </a:solidFill>
                <a:effectLst/>
                <a:latin typeface="Helvetica Neue"/>
              </a:rPr>
              <a:t>thì</a:t>
            </a:r>
            <a:r>
              <a:rPr lang="vi-VN" b="0" i="0" dirty="0">
                <a:solidFill>
                  <a:srgbClr val="333333"/>
                </a:solidFill>
                <a:effectLst/>
                <a:latin typeface="Helvetica Neue"/>
              </a:rPr>
              <a:t> </a:t>
            </a: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sẽ</a:t>
            </a:r>
            <a:r>
              <a:rPr lang="vi-VN" b="0" i="0" dirty="0">
                <a:solidFill>
                  <a:srgbClr val="333333"/>
                </a:solidFill>
                <a:effectLst/>
                <a:latin typeface="Helvetica Neue"/>
              </a:rPr>
              <a:t> </a:t>
            </a:r>
            <a:r>
              <a:rPr lang="vi-VN" b="0" i="0" dirty="0" err="1">
                <a:solidFill>
                  <a:srgbClr val="333333"/>
                </a:solidFill>
                <a:effectLst/>
                <a:latin typeface="Helvetica Neue"/>
              </a:rPr>
              <a:t>học</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bối</a:t>
            </a:r>
            <a:r>
              <a:rPr lang="vi-VN" b="0" i="0" dirty="0">
                <a:solidFill>
                  <a:srgbClr val="333333"/>
                </a:solidFill>
                <a:effectLst/>
                <a:latin typeface="Helvetica Neue"/>
              </a:rPr>
              <a:t> </a:t>
            </a:r>
            <a:r>
              <a:rPr lang="vi-VN" b="0" i="0" dirty="0" err="1">
                <a:solidFill>
                  <a:srgbClr val="333333"/>
                </a:solidFill>
                <a:effectLst/>
                <a:latin typeface="Helvetica Neue"/>
              </a:rPr>
              <a:t>cảnh</a:t>
            </a:r>
            <a:r>
              <a:rPr lang="vi-VN" b="0" i="0" dirty="0">
                <a:solidFill>
                  <a:srgbClr val="333333"/>
                </a:solidFill>
                <a:effectLst/>
                <a:latin typeface="Helvetica Neue"/>
              </a:rPr>
              <a:t> </a:t>
            </a:r>
            <a:r>
              <a:rPr lang="vi-VN" b="0" i="0" dirty="0" err="1">
                <a:solidFill>
                  <a:srgbClr val="333333"/>
                </a:solidFill>
                <a:effectLst/>
                <a:latin typeface="Helvetica Neue"/>
              </a:rPr>
              <a:t>cục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tốt</a:t>
            </a:r>
            <a:r>
              <a:rPr lang="vi-VN" b="0" i="0" dirty="0">
                <a:solidFill>
                  <a:srgbClr val="333333"/>
                </a:solidFill>
                <a:effectLst/>
                <a:latin typeface="Helvetica Neue"/>
              </a:rPr>
              <a:t> hơn. </a:t>
            </a:r>
            <a:r>
              <a:rPr lang="vi-VN" b="0" i="0" dirty="0" err="1">
                <a:solidFill>
                  <a:srgbClr val="333333"/>
                </a:solidFill>
                <a:effectLst/>
                <a:latin typeface="Helvetica Neue"/>
              </a:rPr>
              <a:t>Đồng</a:t>
            </a:r>
            <a:r>
              <a:rPr lang="vi-VN" b="0" i="0" dirty="0">
                <a:solidFill>
                  <a:srgbClr val="333333"/>
                </a:solidFill>
                <a:effectLst/>
                <a:latin typeface="Helvetica Neue"/>
              </a:rPr>
              <a:t> </a:t>
            </a:r>
            <a:r>
              <a:rPr lang="vi-VN" b="0" i="0" dirty="0" err="1">
                <a:solidFill>
                  <a:srgbClr val="333333"/>
                </a:solidFill>
                <a:effectLst/>
                <a:latin typeface="Helvetica Neue"/>
              </a:rPr>
              <a:t>thời</a:t>
            </a:r>
            <a:r>
              <a:rPr lang="vi-VN" b="0" i="0" dirty="0">
                <a:solidFill>
                  <a:srgbClr val="333333"/>
                </a:solidFill>
                <a:effectLst/>
                <a:latin typeface="Helvetica Neue"/>
              </a:rPr>
              <a:t> ASPP </a:t>
            </a:r>
            <a:r>
              <a:rPr lang="vi-VN" b="0" i="0" dirty="0" err="1">
                <a:solidFill>
                  <a:srgbClr val="333333"/>
                </a:solidFill>
                <a:effectLst/>
                <a:latin typeface="Helvetica Neue"/>
              </a:rPr>
              <a:t>cũng</a:t>
            </a:r>
            <a:r>
              <a:rPr lang="vi-VN" b="0" i="0" dirty="0">
                <a:solidFill>
                  <a:srgbClr val="333333"/>
                </a:solidFill>
                <a:effectLst/>
                <a:latin typeface="Helvetica Neue"/>
              </a:rPr>
              <a:t> </a:t>
            </a:r>
            <a:r>
              <a:rPr lang="vi-VN" b="0" i="0" dirty="0" err="1">
                <a:solidFill>
                  <a:srgbClr val="333333"/>
                </a:solidFill>
                <a:effectLst/>
                <a:latin typeface="Helvetica Neue"/>
              </a:rPr>
              <a:t>giúp</a:t>
            </a:r>
            <a:r>
              <a:rPr lang="vi-VN" b="0" i="0" dirty="0">
                <a:solidFill>
                  <a:srgbClr val="333333"/>
                </a:solidFill>
                <a:effectLst/>
                <a:latin typeface="Helvetica Neue"/>
              </a:rPr>
              <a:t> </a:t>
            </a:r>
            <a:r>
              <a:rPr lang="vi-VN" b="0" i="0" dirty="0" err="1">
                <a:solidFill>
                  <a:srgbClr val="333333"/>
                </a:solidFill>
                <a:effectLst/>
                <a:latin typeface="Helvetica Neue"/>
              </a:rPr>
              <a:t>phát</a:t>
            </a:r>
            <a:r>
              <a:rPr lang="vi-VN" b="0" i="0" dirty="0">
                <a:solidFill>
                  <a:srgbClr val="333333"/>
                </a:solidFill>
                <a:effectLst/>
                <a:latin typeface="Helvetica Neue"/>
              </a:rPr>
              <a:t> </a:t>
            </a:r>
            <a:r>
              <a:rPr lang="vi-VN" b="0" i="0" dirty="0" err="1">
                <a:solidFill>
                  <a:srgbClr val="333333"/>
                </a:solidFill>
                <a:effectLst/>
                <a:latin typeface="Helvetica Neue"/>
              </a:rPr>
              <a:t>hiện</a:t>
            </a:r>
            <a:r>
              <a:rPr lang="vi-VN" b="0" i="0" dirty="0">
                <a:solidFill>
                  <a:srgbClr val="333333"/>
                </a:solidFill>
                <a:effectLst/>
                <a:latin typeface="Helvetica Neue"/>
              </a:rPr>
              <a:t> </a:t>
            </a:r>
            <a:r>
              <a:rPr lang="vi-VN" b="0" i="0" dirty="0" err="1">
                <a:solidFill>
                  <a:srgbClr val="333333"/>
                </a:solidFill>
                <a:effectLst/>
                <a:latin typeface="Helvetica Neue"/>
              </a:rPr>
              <a:t>vật</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ở </a:t>
            </a:r>
            <a:r>
              <a:rPr lang="vi-VN" b="0" i="0" dirty="0" err="1">
                <a:solidFill>
                  <a:srgbClr val="333333"/>
                </a:solidFill>
                <a:effectLst/>
                <a:latin typeface="Helvetica Neue"/>
              </a:rPr>
              <a:t>nhiều</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khác</a:t>
            </a:r>
            <a:r>
              <a:rPr lang="vi-VN" b="0" i="0" dirty="0">
                <a:solidFill>
                  <a:srgbClr val="333333"/>
                </a:solidFill>
                <a:effectLst/>
                <a:latin typeface="Helvetica Neue"/>
              </a:rPr>
              <a:t> nhau. Sau </a:t>
            </a:r>
            <a:r>
              <a:rPr lang="vi-VN" b="0" i="0" dirty="0" err="1">
                <a:solidFill>
                  <a:srgbClr val="333333"/>
                </a:solidFill>
                <a:effectLst/>
                <a:latin typeface="Helvetica Neue"/>
              </a:rPr>
              <a:t>cùng</a:t>
            </a:r>
            <a:r>
              <a:rPr lang="vi-VN" b="0" i="0" dirty="0">
                <a:solidFill>
                  <a:srgbClr val="333333"/>
                </a:solidFill>
                <a:effectLst/>
                <a:latin typeface="Helvetica Neue"/>
              </a:rPr>
              <a:t>, </a:t>
            </a:r>
            <a:r>
              <a:rPr lang="vi-VN" b="0" i="0" dirty="0" err="1">
                <a:solidFill>
                  <a:srgbClr val="333333"/>
                </a:solidFill>
                <a:effectLst/>
                <a:latin typeface="Helvetica Neue"/>
              </a:rPr>
              <a:t>các</a:t>
            </a:r>
            <a:r>
              <a:rPr lang="vi-VN" b="0" i="0" dirty="0">
                <a:solidFill>
                  <a:srgbClr val="333333"/>
                </a:solidFill>
                <a:effectLst/>
                <a:latin typeface="Helvetica Neue"/>
              </a:rPr>
              <a:t> </a:t>
            </a:r>
            <a:r>
              <a:rPr lang="vi-VN" b="0" i="0" dirty="0" err="1">
                <a:solidFill>
                  <a:srgbClr val="333333"/>
                </a:solidFill>
                <a:effectLst/>
                <a:latin typeface="Helvetica Neue"/>
              </a:rPr>
              <a:t>đặc</a:t>
            </a:r>
            <a:r>
              <a:rPr lang="vi-VN" b="0" i="0" dirty="0">
                <a:solidFill>
                  <a:srgbClr val="333333"/>
                </a:solidFill>
                <a:effectLst/>
                <a:latin typeface="Helvetica Neue"/>
              </a:rPr>
              <a:t> trưng </a:t>
            </a:r>
            <a:r>
              <a:rPr lang="vi-VN" b="0" i="0" dirty="0" err="1">
                <a:solidFill>
                  <a:srgbClr val="333333"/>
                </a:solidFill>
                <a:effectLst/>
                <a:latin typeface="Helvetica Neue"/>
              </a:rPr>
              <a:t>tổng</a:t>
            </a:r>
            <a:r>
              <a:rPr lang="vi-VN" b="0" i="0" dirty="0">
                <a:solidFill>
                  <a:srgbClr val="333333"/>
                </a:solidFill>
                <a:effectLst/>
                <a:latin typeface="Helvetica Neue"/>
              </a:rPr>
              <a:t> </a:t>
            </a:r>
            <a:r>
              <a:rPr lang="vi-VN" b="0" i="0" dirty="0" err="1">
                <a:solidFill>
                  <a:srgbClr val="333333"/>
                </a:solidFill>
                <a:effectLst/>
                <a:latin typeface="Helvetica Neue"/>
              </a:rPr>
              <a:t>quát</a:t>
            </a:r>
            <a:r>
              <a:rPr lang="vi-VN" b="0" i="0" dirty="0">
                <a:solidFill>
                  <a:srgbClr val="333333"/>
                </a:solidFill>
                <a:effectLst/>
                <a:latin typeface="Helvetica Neue"/>
              </a:rPr>
              <a:t> </a:t>
            </a:r>
            <a:r>
              <a:rPr lang="vi-VN" b="0" i="0" dirty="0" err="1">
                <a:solidFill>
                  <a:srgbClr val="333333"/>
                </a:solidFill>
                <a:effectLst/>
                <a:latin typeface="Helvetica Neue"/>
              </a:rPr>
              <a:t>và</a:t>
            </a:r>
            <a:r>
              <a:rPr lang="vi-VN" b="0" i="0" dirty="0">
                <a:solidFill>
                  <a:srgbClr val="333333"/>
                </a:solidFill>
                <a:effectLst/>
                <a:latin typeface="Helvetica Neue"/>
              </a:rPr>
              <a:t> </a:t>
            </a:r>
            <a:r>
              <a:rPr lang="vi-VN" b="0" i="0" dirty="0" err="1">
                <a:solidFill>
                  <a:srgbClr val="333333"/>
                </a:solidFill>
                <a:effectLst/>
                <a:latin typeface="Helvetica Neue"/>
              </a:rPr>
              <a:t>cục</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trộn</a:t>
            </a:r>
            <a:r>
              <a:rPr lang="vi-VN" b="0" i="0" dirty="0">
                <a:solidFill>
                  <a:srgbClr val="333333"/>
                </a:solidFill>
                <a:effectLst/>
                <a:latin typeface="Helvetica Neue"/>
              </a:rPr>
              <a:t> </a:t>
            </a:r>
            <a:r>
              <a:rPr lang="vi-VN" b="0" i="0" dirty="0" err="1">
                <a:solidFill>
                  <a:srgbClr val="333333"/>
                </a:solidFill>
                <a:effectLst/>
                <a:latin typeface="Helvetica Neue"/>
              </a:rPr>
              <a:t>lẫn</a:t>
            </a:r>
            <a:r>
              <a:rPr lang="vi-VN" b="0" i="0" dirty="0">
                <a:solidFill>
                  <a:srgbClr val="333333"/>
                </a:solidFill>
                <a:effectLst/>
                <a:latin typeface="Helvetica Neue"/>
              </a:rPr>
              <a:t> </a:t>
            </a:r>
            <a:r>
              <a:rPr lang="vi-VN" b="0" i="0" dirty="0" err="1">
                <a:solidFill>
                  <a:srgbClr val="333333"/>
                </a:solidFill>
                <a:effectLst/>
                <a:latin typeface="Helvetica Neue"/>
              </a:rPr>
              <a:t>với</a:t>
            </a:r>
            <a:r>
              <a:rPr lang="vi-VN" b="0" i="0" dirty="0">
                <a:solidFill>
                  <a:srgbClr val="333333"/>
                </a:solidFill>
                <a:effectLst/>
                <a:latin typeface="Helvetica Neue"/>
              </a:rPr>
              <a:t> nhau </a:t>
            </a:r>
            <a:r>
              <a:rPr lang="vi-VN" b="0" i="0" dirty="0" err="1">
                <a:solidFill>
                  <a:srgbClr val="333333"/>
                </a:solidFill>
                <a:effectLst/>
                <a:latin typeface="Helvetica Neue"/>
              </a:rPr>
              <a:t>để</a:t>
            </a:r>
            <a:r>
              <a:rPr lang="vi-VN" b="0" i="0" dirty="0">
                <a:solidFill>
                  <a:srgbClr val="333333"/>
                </a:solidFill>
                <a:effectLst/>
                <a:latin typeface="Helvetica Neue"/>
              </a:rPr>
              <a:t> </a:t>
            </a:r>
            <a:r>
              <a:rPr lang="vi-VN" b="0" i="0" dirty="0" err="1">
                <a:solidFill>
                  <a:srgbClr val="333333"/>
                </a:solidFill>
                <a:effectLst/>
                <a:latin typeface="Helvetica Neue"/>
              </a:rPr>
              <a:t>tạo</a:t>
            </a:r>
            <a:r>
              <a:rPr lang="vi-VN" b="0" i="0" dirty="0">
                <a:solidFill>
                  <a:srgbClr val="333333"/>
                </a:solidFill>
                <a:effectLst/>
                <a:latin typeface="Helvetica Neue"/>
              </a:rPr>
              <a:t> </a:t>
            </a:r>
            <a:r>
              <a:rPr lang="vi-VN" b="0" i="0" dirty="0" err="1">
                <a:solidFill>
                  <a:srgbClr val="333333"/>
                </a:solidFill>
                <a:effectLst/>
                <a:latin typeface="Helvetica Neue"/>
              </a:rPr>
              <a:t>thành</a:t>
            </a:r>
            <a:r>
              <a:rPr lang="vi-VN" b="0" i="0" dirty="0">
                <a:solidFill>
                  <a:srgbClr val="333333"/>
                </a:solidFill>
                <a:effectLst/>
                <a:latin typeface="Helvetica Neue"/>
              </a:rPr>
              <a:t> </a:t>
            </a:r>
            <a:r>
              <a:rPr lang="vi-VN" b="0" i="0" dirty="0" err="1">
                <a:solidFill>
                  <a:srgbClr val="333333"/>
                </a:solidFill>
                <a:effectLst/>
                <a:latin typeface="Helvetica Neue"/>
              </a:rPr>
              <a:t>Score</a:t>
            </a:r>
            <a:r>
              <a:rPr lang="vi-VN" b="0" i="0" dirty="0">
                <a:solidFill>
                  <a:srgbClr val="333333"/>
                </a:solidFill>
                <a:effectLst/>
                <a:latin typeface="Helvetica Neue"/>
              </a:rPr>
              <a:t> </a:t>
            </a:r>
            <a:r>
              <a:rPr lang="vi-VN" b="0" i="0" dirty="0" err="1">
                <a:solidFill>
                  <a:srgbClr val="333333"/>
                </a:solidFill>
                <a:effectLst/>
                <a:latin typeface="Helvetica Neue"/>
              </a:rPr>
              <a:t>map</a:t>
            </a:r>
            <a:r>
              <a:rPr lang="en-US" b="0" i="0" dirty="0">
                <a:solidFill>
                  <a:srgbClr val="333333"/>
                </a:solidFill>
                <a:effectLst/>
                <a:latin typeface="Helvetica Neue"/>
              </a:rPr>
              <a:t>.</a:t>
            </a:r>
            <a:endParaRPr lang="vi-VN" b="0" i="0" dirty="0">
              <a:solidFill>
                <a:srgbClr val="333333"/>
              </a:solidFill>
              <a:effectLst/>
              <a:latin typeface="Helvetica Neue"/>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031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333333"/>
                </a:solidFill>
                <a:effectLst/>
                <a:latin typeface="Helvetica Neue"/>
              </a:rPr>
              <a:t>Thay </a:t>
            </a:r>
            <a:r>
              <a:rPr lang="vi-VN" b="0" i="0" dirty="0" err="1">
                <a:solidFill>
                  <a:srgbClr val="333333"/>
                </a:solidFill>
                <a:effectLst/>
                <a:latin typeface="Helvetica Neue"/>
              </a:rPr>
              <a:t>vì</a:t>
            </a:r>
            <a:r>
              <a:rPr lang="vi-VN" b="0" i="0" dirty="0">
                <a:solidFill>
                  <a:srgbClr val="333333"/>
                </a:solidFill>
                <a:effectLst/>
                <a:latin typeface="Helvetica Neue"/>
              </a:rPr>
              <a:t> </a:t>
            </a:r>
            <a:r>
              <a:rPr lang="vi-VN" b="0" i="0" dirty="0" err="1">
                <a:solidFill>
                  <a:srgbClr val="333333"/>
                </a:solidFill>
                <a:effectLst/>
                <a:latin typeface="Helvetica Neue"/>
              </a:rPr>
              <a:t>mỗi</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layer</a:t>
            </a:r>
            <a:r>
              <a:rPr lang="vi-VN" b="0" i="0" dirty="0">
                <a:solidFill>
                  <a:srgbClr val="333333"/>
                </a:solidFill>
                <a:effectLst/>
                <a:latin typeface="Helvetica Neue"/>
              </a:rPr>
              <a:t> </a:t>
            </a:r>
            <a:r>
              <a:rPr lang="vi-VN" b="0" i="0" dirty="0" err="1">
                <a:solidFill>
                  <a:srgbClr val="333333"/>
                </a:solidFill>
                <a:effectLst/>
                <a:latin typeface="Helvetica Neue"/>
              </a:rPr>
              <a:t>chỉ</a:t>
            </a:r>
            <a:r>
              <a:rPr lang="vi-VN" b="0" i="0" dirty="0">
                <a:solidFill>
                  <a:srgbClr val="333333"/>
                </a:solidFill>
                <a:effectLst/>
                <a:latin typeface="Helvetica Neue"/>
              </a:rPr>
              <a:t> </a:t>
            </a:r>
            <a:r>
              <a:rPr lang="vi-VN" b="0" i="0" dirty="0" err="1">
                <a:solidFill>
                  <a:srgbClr val="333333"/>
                </a:solidFill>
                <a:effectLst/>
                <a:latin typeface="Helvetica Neue"/>
              </a:rPr>
              <a:t>áp</a:t>
            </a:r>
            <a:r>
              <a:rPr lang="vi-VN" b="0" i="0" dirty="0">
                <a:solidFill>
                  <a:srgbClr val="333333"/>
                </a:solidFill>
                <a:effectLst/>
                <a:latin typeface="Helvetica Neue"/>
              </a:rPr>
              <a:t> </a:t>
            </a:r>
            <a:r>
              <a:rPr lang="vi-VN" b="0" i="0" dirty="0" err="1">
                <a:solidFill>
                  <a:srgbClr val="333333"/>
                </a:solidFill>
                <a:effectLst/>
                <a:latin typeface="Helvetica Neue"/>
              </a:rPr>
              <a:t>dụng</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duy </a:t>
            </a:r>
            <a:r>
              <a:rPr lang="vi-VN" b="0" i="0" dirty="0" err="1">
                <a:solidFill>
                  <a:srgbClr val="333333"/>
                </a:solidFill>
                <a:effectLst/>
                <a:latin typeface="Helvetica Neue"/>
              </a:rPr>
              <a:t>nhất</a:t>
            </a:r>
            <a:r>
              <a:rPr lang="vi-VN" b="0" i="0" dirty="0">
                <a:solidFill>
                  <a:srgbClr val="333333"/>
                </a:solidFill>
                <a:effectLst/>
                <a:latin typeface="Helvetica Neue"/>
              </a:rPr>
              <a:t>.</a:t>
            </a:r>
            <a:endParaRPr lang="en-US" b="0" i="0" dirty="0">
              <a:solidFill>
                <a:srgbClr val="333333"/>
              </a:solidFill>
              <a:effectLst/>
              <a:latin typeface="Helvetica Neue"/>
            </a:endParaRPr>
          </a:p>
          <a:p>
            <a:pPr marL="0" lvl="0" indent="0" algn="l" rtl="0">
              <a:spcBef>
                <a:spcPts val="0"/>
              </a:spcBef>
              <a:spcAft>
                <a:spcPts val="0"/>
              </a:spcAft>
              <a:buNone/>
            </a:pPr>
            <a:r>
              <a:rPr lang="vi-VN" b="0" i="0" dirty="0">
                <a:solidFill>
                  <a:srgbClr val="333333"/>
                </a:solidFill>
                <a:effectLst/>
                <a:latin typeface="Helvetica Neue"/>
              </a:rPr>
              <a:t>Trong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mạng</a:t>
            </a:r>
            <a:r>
              <a:rPr lang="vi-VN" b="0" i="0" dirty="0">
                <a:solidFill>
                  <a:srgbClr val="333333"/>
                </a:solidFill>
                <a:effectLst/>
                <a:latin typeface="Helvetica Neue"/>
              </a:rPr>
              <a:t> </a:t>
            </a:r>
            <a:r>
              <a:rPr lang="vi-VN" b="0" i="0" dirty="0" err="1">
                <a:solidFill>
                  <a:srgbClr val="333333"/>
                </a:solidFill>
                <a:effectLst/>
                <a:latin typeface="Helvetica Neue"/>
              </a:rPr>
              <a:t>Multi-Grid</a:t>
            </a:r>
            <a:r>
              <a:rPr lang="vi-VN" b="0" i="0" dirty="0">
                <a:solidFill>
                  <a:srgbClr val="333333"/>
                </a:solidFill>
                <a:effectLst/>
                <a:latin typeface="Helvetica Neue"/>
              </a:rPr>
              <a:t>, </a:t>
            </a:r>
            <a:r>
              <a:rPr lang="vi-VN" b="0" i="0" dirty="0" err="1">
                <a:solidFill>
                  <a:srgbClr val="333333"/>
                </a:solidFill>
                <a:effectLst/>
                <a:latin typeface="Helvetica Neue"/>
              </a:rPr>
              <a:t>mỗi</a:t>
            </a:r>
            <a:r>
              <a:rPr lang="vi-VN" b="0" i="0" dirty="0">
                <a:solidFill>
                  <a:srgbClr val="333333"/>
                </a:solidFill>
                <a:effectLst/>
                <a:latin typeface="Helvetica Neue"/>
              </a:rPr>
              <a:t>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layer</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thể</a:t>
            </a:r>
            <a:r>
              <a:rPr lang="vi-VN" b="0" i="0" dirty="0">
                <a:solidFill>
                  <a:srgbClr val="333333"/>
                </a:solidFill>
                <a:effectLst/>
                <a:latin typeface="Helvetica Neue"/>
              </a:rPr>
              <a:t> </a:t>
            </a:r>
            <a:r>
              <a:rPr lang="vi-VN" b="0" i="0" dirty="0" err="1">
                <a:solidFill>
                  <a:srgbClr val="333333"/>
                </a:solidFill>
                <a:effectLst/>
                <a:latin typeface="Helvetica Neue"/>
              </a:rPr>
              <a:t>được</a:t>
            </a:r>
            <a:r>
              <a:rPr lang="vi-VN" b="0" i="0" dirty="0">
                <a:solidFill>
                  <a:srgbClr val="333333"/>
                </a:solidFill>
                <a:effectLst/>
                <a:latin typeface="Helvetica Neue"/>
              </a:rPr>
              <a:t> </a:t>
            </a:r>
            <a:r>
              <a:rPr lang="vi-VN" b="0" i="0" dirty="0" err="1">
                <a:solidFill>
                  <a:srgbClr val="333333"/>
                </a:solidFill>
                <a:effectLst/>
                <a:latin typeface="Helvetica Neue"/>
              </a:rPr>
              <a:t>huấn</a:t>
            </a:r>
            <a:r>
              <a:rPr lang="vi-VN" b="0" i="0" dirty="0">
                <a:solidFill>
                  <a:srgbClr val="333333"/>
                </a:solidFill>
                <a:effectLst/>
                <a:latin typeface="Helvetica Neue"/>
              </a:rPr>
              <a:t> </a:t>
            </a:r>
            <a:r>
              <a:rPr lang="vi-VN" b="0" i="0" dirty="0" err="1">
                <a:solidFill>
                  <a:srgbClr val="333333"/>
                </a:solidFill>
                <a:effectLst/>
                <a:latin typeface="Helvetica Neue"/>
              </a:rPr>
              <a:t>luyện</a:t>
            </a:r>
            <a:r>
              <a:rPr lang="vi-VN" b="0" i="0" dirty="0">
                <a:solidFill>
                  <a:srgbClr val="333333"/>
                </a:solidFill>
                <a:effectLst/>
                <a:latin typeface="Helvetica Neue"/>
              </a:rPr>
              <a:t> trên </a:t>
            </a:r>
            <a:r>
              <a:rPr lang="vi-VN" b="0" i="0" dirty="0" err="1">
                <a:solidFill>
                  <a:srgbClr val="333333"/>
                </a:solidFill>
                <a:effectLst/>
                <a:latin typeface="Helvetica Neue"/>
              </a:rPr>
              <a:t>một</a:t>
            </a:r>
            <a:r>
              <a:rPr lang="vi-VN" b="0" i="0" dirty="0">
                <a:solidFill>
                  <a:srgbClr val="333333"/>
                </a:solidFill>
                <a:effectLst/>
                <a:latin typeface="Helvetica Neue"/>
              </a:rPr>
              <a:t> </a:t>
            </a:r>
            <a:r>
              <a:rPr lang="vi-VN" b="0" i="0" dirty="0" err="1">
                <a:solidFill>
                  <a:srgbClr val="333333"/>
                </a:solidFill>
                <a:effectLst/>
                <a:latin typeface="Helvetica Neue"/>
              </a:rPr>
              <a:t>tập</a:t>
            </a:r>
            <a:r>
              <a:rPr lang="vi-VN" b="0" i="0" dirty="0">
                <a:solidFill>
                  <a:srgbClr val="333333"/>
                </a:solidFill>
                <a:effectLst/>
                <a:latin typeface="Helvetica Neue"/>
              </a:rPr>
              <a:t> hơn </a:t>
            </a:r>
            <a:r>
              <a:rPr lang="vi-VN" b="0" i="0" dirty="0" err="1">
                <a:solidFill>
                  <a:srgbClr val="333333"/>
                </a:solidFill>
                <a:effectLst/>
                <a:latin typeface="Helvetica Neue"/>
              </a:rPr>
              <a:t>bộ</a:t>
            </a:r>
            <a:r>
              <a:rPr lang="vi-VN" b="0" i="0" dirty="0">
                <a:solidFill>
                  <a:srgbClr val="333333"/>
                </a:solidFill>
                <a:effectLst/>
                <a:latin typeface="Helvetica Neue"/>
              </a:rPr>
              <a:t> </a:t>
            </a:r>
            <a:r>
              <a:rPr lang="vi-VN" b="0" i="0" dirty="0" err="1">
                <a:solidFill>
                  <a:srgbClr val="333333"/>
                </a:solidFill>
                <a:effectLst/>
                <a:latin typeface="Helvetica Neue"/>
              </a:rPr>
              <a:t>lọc</a:t>
            </a:r>
            <a:r>
              <a:rPr lang="vi-VN" b="0" i="0" dirty="0">
                <a:solidFill>
                  <a:srgbClr val="333333"/>
                </a:solidFill>
                <a:effectLst/>
                <a:latin typeface="Helvetica Neue"/>
              </a:rPr>
              <a:t> </a:t>
            </a:r>
            <a:r>
              <a:rPr lang="vi-VN" b="0" i="0" dirty="0" err="1">
                <a:solidFill>
                  <a:srgbClr val="333333"/>
                </a:solidFill>
                <a:effectLst/>
                <a:latin typeface="Helvetica Neue"/>
              </a:rPr>
              <a:t>có</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khác</a:t>
            </a:r>
            <a:r>
              <a:rPr lang="vi-VN" b="0" i="0" dirty="0">
                <a:solidFill>
                  <a:srgbClr val="333333"/>
                </a:solidFill>
                <a:effectLst/>
                <a:latin typeface="Helvetica Neue"/>
              </a:rPr>
              <a:t> nhau </a:t>
            </a:r>
            <a:r>
              <a:rPr lang="vi-VN" b="0" i="0" dirty="0" err="1">
                <a:solidFill>
                  <a:srgbClr val="333333"/>
                </a:solidFill>
                <a:effectLst/>
                <a:latin typeface="Helvetica Neue"/>
              </a:rPr>
              <a:t>dưới</a:t>
            </a:r>
            <a:r>
              <a:rPr lang="vi-VN" b="0" i="0" dirty="0">
                <a:solidFill>
                  <a:srgbClr val="333333"/>
                </a:solidFill>
                <a:effectLst/>
                <a:latin typeface="Helvetica Neue"/>
              </a:rPr>
              <a:t> </a:t>
            </a:r>
            <a:r>
              <a:rPr lang="vi-VN" b="0" i="0" dirty="0" err="1">
                <a:solidFill>
                  <a:srgbClr val="333333"/>
                </a:solidFill>
                <a:effectLst/>
                <a:latin typeface="Helvetica Neue"/>
              </a:rPr>
              <a:t>dạng</a:t>
            </a:r>
            <a:r>
              <a:rPr lang="vi-VN" b="0" i="0" dirty="0">
                <a:solidFill>
                  <a:srgbClr val="333333"/>
                </a:solidFill>
                <a:effectLst/>
                <a:latin typeface="Helvetica Neue"/>
              </a:rPr>
              <a:t> kim </a:t>
            </a:r>
            <a:r>
              <a:rPr lang="vi-VN" b="0" i="0" dirty="0" err="1">
                <a:solidFill>
                  <a:srgbClr val="333333"/>
                </a:solidFill>
                <a:effectLst/>
                <a:latin typeface="Helvetica Neue"/>
              </a:rPr>
              <a:t>tự</a:t>
            </a:r>
            <a:r>
              <a:rPr lang="vi-VN" b="0" i="0" dirty="0">
                <a:solidFill>
                  <a:srgbClr val="333333"/>
                </a:solidFill>
                <a:effectLst/>
                <a:latin typeface="Helvetica Neue"/>
              </a:rPr>
              <a:t> </a:t>
            </a:r>
            <a:r>
              <a:rPr lang="vi-VN" b="0" i="0" dirty="0" err="1">
                <a:solidFill>
                  <a:srgbClr val="333333"/>
                </a:solidFill>
                <a:effectLst/>
                <a:latin typeface="Helvetica Neue"/>
              </a:rPr>
              <a:t>tháp</a:t>
            </a:r>
            <a:r>
              <a:rPr lang="vi-VN" b="0" i="0" dirty="0">
                <a:solidFill>
                  <a:srgbClr val="333333"/>
                </a:solidFill>
                <a:effectLst/>
                <a:latin typeface="Helvetica Neue"/>
              </a:rPr>
              <a:t> (</a:t>
            </a:r>
            <a:r>
              <a:rPr lang="vi-VN" b="0" i="0" dirty="0" err="1">
                <a:solidFill>
                  <a:srgbClr val="333333"/>
                </a:solidFill>
                <a:effectLst/>
                <a:latin typeface="Helvetica Neue"/>
              </a:rPr>
              <a:t>pyramid</a:t>
            </a:r>
            <a:r>
              <a:rPr lang="vi-VN" b="0" i="0" dirty="0">
                <a:solidFill>
                  <a:srgbClr val="333333"/>
                </a:solidFill>
                <a:effectLst/>
                <a:latin typeface="Helvetica Neue"/>
              </a:rPr>
              <a:t>). </a:t>
            </a:r>
            <a:endParaRPr lang="en-US" b="0" i="0" dirty="0">
              <a:solidFill>
                <a:srgbClr val="333333"/>
              </a:solidFill>
              <a:effectLst/>
              <a:latin typeface="Helvetica Neue"/>
            </a:endParaRPr>
          </a:p>
          <a:p>
            <a:pPr marL="0" lvl="0" indent="0" algn="l" rtl="0">
              <a:spcBef>
                <a:spcPts val="0"/>
              </a:spcBef>
              <a:spcAft>
                <a:spcPts val="0"/>
              </a:spcAft>
              <a:buNone/>
            </a:pPr>
            <a:r>
              <a:rPr lang="vi-VN" b="0" i="0" dirty="0" err="1">
                <a:solidFill>
                  <a:srgbClr val="333333"/>
                </a:solidFill>
                <a:effectLst/>
                <a:latin typeface="Helvetica Neue"/>
              </a:rPr>
              <a:t>Chúng</a:t>
            </a:r>
            <a:r>
              <a:rPr lang="vi-VN" b="0" i="0" dirty="0">
                <a:solidFill>
                  <a:srgbClr val="333333"/>
                </a:solidFill>
                <a:effectLst/>
                <a:latin typeface="Helvetica Neue"/>
              </a:rPr>
              <a:t> ta </a:t>
            </a:r>
            <a:r>
              <a:rPr lang="vi-VN" b="0" i="0" dirty="0" err="1">
                <a:solidFill>
                  <a:srgbClr val="333333"/>
                </a:solidFill>
                <a:effectLst/>
                <a:latin typeface="Helvetica Neue"/>
              </a:rPr>
              <a:t>cần</a:t>
            </a:r>
            <a:r>
              <a:rPr lang="vi-VN" b="0" i="0" dirty="0">
                <a:solidFill>
                  <a:srgbClr val="333333"/>
                </a:solidFill>
                <a:effectLst/>
                <a:latin typeface="Helvetica Neue"/>
              </a:rPr>
              <a:t> </a:t>
            </a:r>
            <a:r>
              <a:rPr lang="vi-VN" b="0" i="0" dirty="0" err="1">
                <a:solidFill>
                  <a:srgbClr val="333333"/>
                </a:solidFill>
                <a:effectLst/>
                <a:latin typeface="Helvetica Neue"/>
              </a:rPr>
              <a:t>lựa</a:t>
            </a:r>
            <a:r>
              <a:rPr lang="vi-VN" b="0" i="0" dirty="0">
                <a:solidFill>
                  <a:srgbClr val="333333"/>
                </a:solidFill>
                <a:effectLst/>
                <a:latin typeface="Helvetica Neue"/>
              </a:rPr>
              <a:t> </a:t>
            </a:r>
            <a:r>
              <a:rPr lang="vi-VN" b="0" i="0" dirty="0" err="1">
                <a:solidFill>
                  <a:srgbClr val="333333"/>
                </a:solidFill>
                <a:effectLst/>
                <a:latin typeface="Helvetica Neue"/>
              </a:rPr>
              <a:t>chọn</a:t>
            </a:r>
            <a:r>
              <a:rPr lang="vi-VN" b="0" i="0" dirty="0">
                <a:solidFill>
                  <a:srgbClr val="333333"/>
                </a:solidFill>
                <a:effectLst/>
                <a:latin typeface="Helvetica Neue"/>
              </a:rPr>
              <a:t> </a:t>
            </a:r>
            <a:r>
              <a:rPr lang="vi-VN" b="0" i="0" dirty="0" err="1">
                <a:solidFill>
                  <a:srgbClr val="333333"/>
                </a:solidFill>
                <a:effectLst/>
                <a:latin typeface="Helvetica Neue"/>
              </a:rPr>
              <a:t>kích</a:t>
            </a:r>
            <a:r>
              <a:rPr lang="vi-VN" b="0" i="0" dirty="0">
                <a:solidFill>
                  <a:srgbClr val="333333"/>
                </a:solidFill>
                <a:effectLst/>
                <a:latin typeface="Helvetica Neue"/>
              </a:rPr>
              <a:t> </a:t>
            </a:r>
            <a:r>
              <a:rPr lang="vi-VN" b="0" i="0" dirty="0" err="1">
                <a:solidFill>
                  <a:srgbClr val="333333"/>
                </a:solidFill>
                <a:effectLst/>
                <a:latin typeface="Helvetica Neue"/>
              </a:rPr>
              <a:t>thước</a:t>
            </a:r>
            <a:r>
              <a:rPr lang="vi-VN" b="0" i="0" dirty="0">
                <a:solidFill>
                  <a:srgbClr val="333333"/>
                </a:solidFill>
                <a:effectLst/>
                <a:latin typeface="Helvetica Neue"/>
              </a:rPr>
              <a:t> </a:t>
            </a:r>
            <a:r>
              <a:rPr lang="vi-VN" b="0" i="0" dirty="0" err="1">
                <a:solidFill>
                  <a:srgbClr val="333333"/>
                </a:solidFill>
                <a:effectLst/>
                <a:latin typeface="Helvetica Neue"/>
              </a:rPr>
              <a:t>nào</a:t>
            </a:r>
            <a:r>
              <a:rPr lang="vi-VN" b="0" i="0" dirty="0">
                <a:solidFill>
                  <a:srgbClr val="333333"/>
                </a:solidFill>
                <a:effectLst/>
                <a:latin typeface="Helvetica Neue"/>
              </a:rPr>
              <a:t> tương </a:t>
            </a:r>
            <a:r>
              <a:rPr lang="vi-VN" b="0" i="0" dirty="0" err="1">
                <a:solidFill>
                  <a:srgbClr val="333333"/>
                </a:solidFill>
                <a:effectLst/>
                <a:latin typeface="Helvetica Neue"/>
              </a:rPr>
              <a:t>ứng</a:t>
            </a:r>
            <a:r>
              <a:rPr lang="vi-VN" b="0" i="0" dirty="0">
                <a:solidFill>
                  <a:srgbClr val="333333"/>
                </a:solidFill>
                <a:effectLst/>
                <a:latin typeface="Helvetica Neue"/>
              </a:rPr>
              <a:t> ở </a:t>
            </a:r>
            <a:r>
              <a:rPr lang="vi-VN" b="0" i="0" dirty="0" err="1">
                <a:solidFill>
                  <a:srgbClr val="333333"/>
                </a:solidFill>
                <a:effectLst/>
                <a:latin typeface="Helvetica Neue"/>
              </a:rPr>
              <a:t>mỗi</a:t>
            </a:r>
            <a:r>
              <a:rPr lang="vi-VN" b="0" i="0" dirty="0">
                <a:solidFill>
                  <a:srgbClr val="333333"/>
                </a:solidFill>
                <a:effectLst/>
                <a:latin typeface="Helvetica Neue"/>
              </a:rPr>
              <a:t> </a:t>
            </a:r>
            <a:r>
              <a:rPr lang="vi-VN" b="0" i="0" dirty="0" err="1">
                <a:solidFill>
                  <a:srgbClr val="333333"/>
                </a:solidFill>
                <a:effectLst/>
                <a:latin typeface="Helvetica Neue"/>
              </a:rPr>
              <a:t>pyramid</a:t>
            </a:r>
            <a:r>
              <a:rPr lang="vi-VN" b="0" i="0" dirty="0">
                <a:solidFill>
                  <a:srgbClr val="333333"/>
                </a:solidFill>
                <a:effectLst/>
                <a:latin typeface="Helvetica Neue"/>
              </a:rPr>
              <a:t> </a:t>
            </a:r>
            <a:r>
              <a:rPr lang="vi-VN" b="0" i="0" dirty="0" err="1">
                <a:solidFill>
                  <a:srgbClr val="333333"/>
                </a:solidFill>
                <a:effectLst/>
                <a:latin typeface="Helvetica Neue"/>
              </a:rPr>
              <a:t>level</a:t>
            </a:r>
            <a:r>
              <a:rPr lang="vi-VN" b="0" i="0" dirty="0">
                <a:solidFill>
                  <a:srgbClr val="333333"/>
                </a:solidFill>
                <a:effectLst/>
                <a:latin typeface="Helvetica Neue"/>
              </a:rPr>
              <a:t>. </a:t>
            </a:r>
            <a:endParaRPr dirty="0"/>
          </a:p>
        </p:txBody>
      </p:sp>
    </p:spTree>
    <p:extLst>
      <p:ext uri="{BB962C8B-B14F-4D97-AF65-F5344CB8AC3E}">
        <p14:creationId xmlns:p14="http://schemas.microsoft.com/office/powerpoint/2010/main" val="376994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79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744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2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Đây</a:t>
            </a:r>
            <a:r>
              <a:rPr lang="en-US" baseline="0" dirty="0"/>
              <a:t> </a:t>
            </a:r>
            <a:r>
              <a:rPr lang="en-US" baseline="0" dirty="0" err="1"/>
              <a:t>là</a:t>
            </a:r>
            <a:r>
              <a:rPr lang="en-US" baseline="0" dirty="0"/>
              <a:t> flow </a:t>
            </a:r>
            <a:r>
              <a:rPr lang="en-US" baseline="0" dirty="0" err="1"/>
              <a:t>nội</a:t>
            </a:r>
            <a:r>
              <a:rPr lang="en-US" baseline="0" dirty="0"/>
              <a:t> dung </a:t>
            </a:r>
            <a:r>
              <a:rPr lang="en-US" baseline="0" dirty="0" err="1"/>
              <a:t>mà</a:t>
            </a:r>
            <a:r>
              <a:rPr lang="en-US" baseline="0" dirty="0"/>
              <a:t> </a:t>
            </a:r>
            <a:r>
              <a:rPr lang="en-US" baseline="0" dirty="0" err="1"/>
              <a:t>bọn</a:t>
            </a:r>
            <a:r>
              <a:rPr lang="en-US" baseline="0" dirty="0"/>
              <a:t> </a:t>
            </a:r>
            <a:r>
              <a:rPr lang="en-US" baseline="0" dirty="0" err="1"/>
              <a:t>em</a:t>
            </a:r>
            <a:r>
              <a:rPr lang="en-US" baseline="0" dirty="0"/>
              <a:t> </a:t>
            </a:r>
            <a:r>
              <a:rPr lang="en-US" baseline="0" dirty="0" err="1"/>
              <a:t>sẽ</a:t>
            </a:r>
            <a:r>
              <a:rPr lang="en-US" baseline="0" dirty="0"/>
              <a:t> </a:t>
            </a:r>
            <a:r>
              <a:rPr lang="en-US" baseline="0" dirty="0" err="1"/>
              <a:t>báo</a:t>
            </a:r>
            <a:r>
              <a:rPr lang="en-US" baseline="0" dirty="0"/>
              <a:t> </a:t>
            </a:r>
            <a:r>
              <a:rPr lang="en-US" baseline="0" dirty="0" err="1"/>
              <a:t>cáo</a:t>
            </a:r>
            <a:r>
              <a:rPr lang="en-US" baseline="0" dirty="0"/>
              <a:t> </a:t>
            </a:r>
            <a:r>
              <a:rPr lang="en-US" baseline="0" dirty="0" err="1"/>
              <a:t>ngày</a:t>
            </a:r>
            <a:r>
              <a:rPr lang="en-US" baseline="0" dirty="0"/>
              <a:t> </a:t>
            </a:r>
            <a:r>
              <a:rPr lang="en-US" baseline="0" dirty="0" err="1"/>
              <a:t>hôm</a:t>
            </a:r>
            <a:r>
              <a:rPr lang="en-US" baseline="0" dirty="0"/>
              <a:t> nay</a:t>
            </a:r>
          </a:p>
          <a:p>
            <a:pPr marL="0" lvl="0" indent="0" algn="l" rtl="0">
              <a:spcBef>
                <a:spcPts val="0"/>
              </a:spcBef>
              <a:spcAft>
                <a:spcPts val="0"/>
              </a:spcAft>
              <a:buNone/>
            </a:pPr>
            <a:r>
              <a:rPr lang="en-US" baseline="0" dirty="0" err="1"/>
              <a:t>Đầu</a:t>
            </a:r>
            <a:r>
              <a:rPr lang="en-US" baseline="0" dirty="0"/>
              <a:t> </a:t>
            </a:r>
            <a:r>
              <a:rPr lang="en-US" baseline="0" dirty="0" err="1"/>
              <a:t>tiên</a:t>
            </a:r>
            <a:r>
              <a:rPr lang="en-US" baseline="0" dirty="0"/>
              <a:t> </a:t>
            </a:r>
            <a:r>
              <a:rPr lang="en-US" baseline="0" dirty="0" err="1"/>
              <a:t>sẽ</a:t>
            </a:r>
            <a:r>
              <a:rPr lang="en-US" baseline="0" dirty="0"/>
              <a:t> </a:t>
            </a:r>
            <a:r>
              <a:rPr lang="en-US" baseline="0" dirty="0" err="1"/>
              <a:t>là</a:t>
            </a:r>
            <a:r>
              <a:rPr lang="en-US" baseline="0" dirty="0"/>
              <a:t> </a:t>
            </a:r>
            <a:r>
              <a:rPr lang="en-US" baseline="0" dirty="0" err="1"/>
              <a:t>giới</a:t>
            </a:r>
            <a:r>
              <a:rPr lang="en-US" baseline="0" dirty="0"/>
              <a:t> </a:t>
            </a:r>
            <a:r>
              <a:rPr lang="en-US" baseline="0" dirty="0" err="1"/>
              <a:t>thiệu</a:t>
            </a:r>
            <a:r>
              <a:rPr lang="en-US" baseline="0" dirty="0"/>
              <a:t> </a:t>
            </a:r>
            <a:r>
              <a:rPr lang="en-US" baseline="0" dirty="0" err="1"/>
              <a:t>về</a:t>
            </a:r>
            <a:r>
              <a:rPr lang="en-US" baseline="0" dirty="0"/>
              <a:t> </a:t>
            </a:r>
            <a:r>
              <a:rPr lang="en-US" baseline="0" dirty="0" err="1"/>
              <a:t>đồ</a:t>
            </a:r>
            <a:r>
              <a:rPr lang="en-US" baseline="0" dirty="0"/>
              <a:t> </a:t>
            </a:r>
            <a:r>
              <a:rPr lang="en-US" baseline="0" dirty="0" err="1"/>
              <a:t>án</a:t>
            </a:r>
            <a:r>
              <a:rPr lang="en-US" baseline="0" dirty="0"/>
              <a:t>, </a:t>
            </a:r>
            <a:r>
              <a:rPr lang="en-US" baseline="0" dirty="0" err="1"/>
              <a:t>phần</a:t>
            </a:r>
            <a:r>
              <a:rPr lang="en-US" baseline="0" dirty="0"/>
              <a:t> 2 </a:t>
            </a:r>
            <a:r>
              <a:rPr lang="en-US" baseline="0" dirty="0" err="1"/>
              <a:t>sẽ</a:t>
            </a:r>
            <a:r>
              <a:rPr lang="en-US" baseline="0" dirty="0"/>
              <a:t> </a:t>
            </a:r>
            <a:r>
              <a:rPr lang="en-US" baseline="0" dirty="0" err="1"/>
              <a:t>nói</a:t>
            </a:r>
            <a:r>
              <a:rPr lang="en-US" baseline="0" dirty="0"/>
              <a:t> </a:t>
            </a:r>
            <a:r>
              <a:rPr lang="en-US" baseline="0" dirty="0" err="1"/>
              <a:t>về</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mà</a:t>
            </a:r>
            <a:r>
              <a:rPr lang="en-US" baseline="0" dirty="0"/>
              <a:t> </a:t>
            </a:r>
            <a:r>
              <a:rPr lang="en-US" baseline="0" dirty="0" err="1"/>
              <a:t>bọn</a:t>
            </a:r>
            <a:r>
              <a:rPr lang="en-US" baseline="0" dirty="0"/>
              <a:t> </a:t>
            </a:r>
            <a:r>
              <a:rPr lang="en-US" baseline="0" dirty="0" err="1"/>
              <a:t>em</a:t>
            </a:r>
            <a:r>
              <a:rPr lang="en-US" baseline="0" dirty="0"/>
              <a:t> </a:t>
            </a:r>
            <a:r>
              <a:rPr lang="en-US" baseline="0" dirty="0" err="1"/>
              <a:t>sử</a:t>
            </a:r>
            <a:r>
              <a:rPr lang="en-US" baseline="0" dirty="0"/>
              <a:t> </a:t>
            </a:r>
            <a:r>
              <a:rPr lang="en-US" baseline="0" dirty="0" err="1"/>
              <a:t>dụng</a:t>
            </a:r>
            <a:r>
              <a:rPr lang="en-US" baseline="0" dirty="0"/>
              <a:t> </a:t>
            </a:r>
          </a:p>
          <a:p>
            <a:pPr marL="0" lvl="0" indent="0" algn="l" rtl="0">
              <a:spcBef>
                <a:spcPts val="0"/>
              </a:spcBef>
              <a:spcAft>
                <a:spcPts val="0"/>
              </a:spcAft>
              <a:buNone/>
            </a:pPr>
            <a:r>
              <a:rPr lang="en-US" baseline="0" dirty="0"/>
              <a:t>2 </a:t>
            </a:r>
            <a:r>
              <a:rPr lang="en-US" baseline="0" dirty="0" err="1"/>
              <a:t>phần</a:t>
            </a:r>
            <a:r>
              <a:rPr lang="en-US" baseline="0" dirty="0"/>
              <a:t> </a:t>
            </a:r>
            <a:r>
              <a:rPr lang="en-US" baseline="0" dirty="0" err="1"/>
              <a:t>tiếp</a:t>
            </a:r>
            <a:r>
              <a:rPr lang="en-US" baseline="0" dirty="0"/>
              <a:t> </a:t>
            </a:r>
            <a:r>
              <a:rPr lang="en-US" baseline="0" dirty="0" err="1"/>
              <a:t>theo</a:t>
            </a:r>
            <a:r>
              <a:rPr lang="en-US" baseline="0" dirty="0"/>
              <a:t> </a:t>
            </a:r>
            <a:r>
              <a:rPr lang="en-US" baseline="0" dirty="0" err="1"/>
              <a:t>sẽ</a:t>
            </a:r>
            <a:r>
              <a:rPr lang="en-US" baseline="0" dirty="0"/>
              <a:t> </a:t>
            </a:r>
            <a:r>
              <a:rPr lang="en-US" baseline="0" dirty="0" err="1"/>
              <a:t>là</a:t>
            </a:r>
            <a:r>
              <a:rPr lang="en-US" baseline="0" dirty="0"/>
              <a:t> </a:t>
            </a:r>
            <a:r>
              <a:rPr lang="en-US" baseline="0" dirty="0" err="1"/>
              <a:t>về</a:t>
            </a:r>
            <a:r>
              <a:rPr lang="en-US" baseline="0" dirty="0"/>
              <a:t> 2 </a:t>
            </a:r>
            <a:r>
              <a:rPr lang="en-US" baseline="0" dirty="0" err="1"/>
              <a:t>mô</a:t>
            </a:r>
            <a:r>
              <a:rPr lang="en-US" baseline="0" dirty="0"/>
              <a:t> </a:t>
            </a:r>
            <a:r>
              <a:rPr lang="en-US" baseline="0" dirty="0" err="1"/>
              <a:t>hình</a:t>
            </a:r>
            <a:r>
              <a:rPr lang="en-US" baseline="0" dirty="0"/>
              <a:t> </a:t>
            </a:r>
            <a:r>
              <a:rPr lang="en-US" baseline="0" dirty="0" err="1"/>
              <a:t>mạng</a:t>
            </a:r>
            <a:r>
              <a:rPr lang="en-US" baseline="0" dirty="0"/>
              <a:t> DL </a:t>
            </a:r>
            <a:r>
              <a:rPr lang="en-US" baseline="0" dirty="0" err="1"/>
              <a:t>Unet</a:t>
            </a:r>
            <a:r>
              <a:rPr lang="en-US" baseline="0" dirty="0"/>
              <a:t> </a:t>
            </a:r>
            <a:r>
              <a:rPr lang="en-US" baseline="0" dirty="0" err="1"/>
              <a:t>và</a:t>
            </a:r>
            <a:r>
              <a:rPr lang="en-US" baseline="0" dirty="0"/>
              <a:t> </a:t>
            </a:r>
            <a:r>
              <a:rPr lang="en-US" baseline="0" dirty="0" err="1"/>
              <a:t>Deeplab</a:t>
            </a:r>
            <a:endParaRPr lang="en-US" baseline="0" dirty="0"/>
          </a:p>
          <a:p>
            <a:pPr marL="0" lvl="0" indent="0" algn="l" rtl="0">
              <a:spcBef>
                <a:spcPts val="0"/>
              </a:spcBef>
              <a:spcAft>
                <a:spcPts val="0"/>
              </a:spcAft>
              <a:buNone/>
            </a:pPr>
            <a:r>
              <a:rPr lang="en-US" baseline="0" dirty="0" err="1"/>
              <a:t>Unet</a:t>
            </a:r>
            <a:r>
              <a:rPr lang="en-US" baseline="0" dirty="0"/>
              <a:t> </a:t>
            </a:r>
            <a:r>
              <a:rPr lang="en-US" baseline="0" dirty="0" err="1"/>
              <a:t>được</a:t>
            </a:r>
            <a:r>
              <a:rPr lang="en-US" baseline="0" dirty="0"/>
              <a:t> </a:t>
            </a:r>
            <a:r>
              <a:rPr lang="en-US" baseline="0" dirty="0" err="1"/>
              <a:t>ra</a:t>
            </a:r>
            <a:r>
              <a:rPr lang="en-US" baseline="0" dirty="0"/>
              <a:t> </a:t>
            </a:r>
            <a:r>
              <a:rPr lang="en-US" baseline="0" dirty="0" err="1"/>
              <a:t>đời</a:t>
            </a:r>
            <a:r>
              <a:rPr lang="en-US" baseline="0" dirty="0"/>
              <a:t> </a:t>
            </a:r>
            <a:r>
              <a:rPr lang="en-US" baseline="0" dirty="0" err="1"/>
              <a:t>trước</a:t>
            </a:r>
            <a:r>
              <a:rPr lang="en-US" baseline="0" dirty="0"/>
              <a:t> </a:t>
            </a:r>
            <a:r>
              <a:rPr lang="en-US" baseline="0" dirty="0" err="1"/>
              <a:t>vào</a:t>
            </a:r>
            <a:r>
              <a:rPr lang="en-US" baseline="0" dirty="0"/>
              <a:t> </a:t>
            </a:r>
            <a:r>
              <a:rPr lang="en-US" baseline="0" dirty="0" err="1"/>
              <a:t>năm</a:t>
            </a:r>
            <a:r>
              <a:rPr lang="en-US" baseline="0" dirty="0"/>
              <a:t> 2012 </a:t>
            </a:r>
            <a:r>
              <a:rPr lang="en-US" baseline="0" dirty="0" err="1"/>
              <a:t>nhằm</a:t>
            </a:r>
            <a:r>
              <a:rPr lang="en-US" baseline="0" dirty="0"/>
              <a:t> </a:t>
            </a:r>
            <a:r>
              <a:rPr lang="en-US" baseline="0" dirty="0" err="1"/>
              <a:t>phân</a:t>
            </a:r>
            <a:r>
              <a:rPr lang="en-US" baseline="0" dirty="0"/>
              <a:t> </a:t>
            </a:r>
            <a:r>
              <a:rPr lang="en-US" baseline="0" dirty="0" err="1"/>
              <a:t>vùng</a:t>
            </a:r>
            <a:r>
              <a:rPr lang="en-US" baseline="0" dirty="0"/>
              <a:t> </a:t>
            </a:r>
            <a:r>
              <a:rPr lang="en-US" baseline="0" dirty="0" err="1"/>
              <a:t>các</a:t>
            </a:r>
            <a:r>
              <a:rPr lang="en-US" baseline="0" dirty="0"/>
              <a:t> </a:t>
            </a:r>
            <a:r>
              <a:rPr lang="en-US" baseline="0" dirty="0" err="1"/>
              <a:t>cấu</a:t>
            </a:r>
            <a:r>
              <a:rPr lang="en-US" baseline="0" dirty="0"/>
              <a:t> </a:t>
            </a:r>
            <a:r>
              <a:rPr lang="en-US" baseline="0" dirty="0" err="1"/>
              <a:t>trúc</a:t>
            </a:r>
            <a:r>
              <a:rPr lang="en-US" baseline="0" dirty="0"/>
              <a:t> </a:t>
            </a:r>
            <a:r>
              <a:rPr lang="en-US" baseline="0" dirty="0" err="1"/>
              <a:t>nơ</a:t>
            </a:r>
            <a:r>
              <a:rPr lang="en-US" baseline="0" dirty="0"/>
              <a:t> </a:t>
            </a:r>
            <a:r>
              <a:rPr lang="en-US" baseline="0" dirty="0" err="1"/>
              <a:t>ron</a:t>
            </a:r>
            <a:r>
              <a:rPr lang="en-US" baseline="0" dirty="0"/>
              <a:t> </a:t>
            </a:r>
            <a:r>
              <a:rPr lang="en-US" baseline="0" dirty="0" err="1"/>
              <a:t>thần</a:t>
            </a:r>
            <a:r>
              <a:rPr lang="en-US" baseline="0" dirty="0"/>
              <a:t> </a:t>
            </a:r>
            <a:r>
              <a:rPr lang="en-US" baseline="0" dirty="0" err="1"/>
              <a:t>kinh</a:t>
            </a:r>
            <a:r>
              <a:rPr lang="en-US" baseline="0" dirty="0"/>
              <a:t> </a:t>
            </a:r>
            <a:r>
              <a:rPr lang="en-US" baseline="0" dirty="0" err="1"/>
              <a:t>trong</a:t>
            </a:r>
            <a:r>
              <a:rPr lang="en-US" baseline="0" dirty="0"/>
              <a:t> </a:t>
            </a:r>
            <a:r>
              <a:rPr lang="en-US" baseline="0" dirty="0" err="1"/>
              <a:t>não</a:t>
            </a:r>
            <a:r>
              <a:rPr lang="en-US" baseline="0" dirty="0"/>
              <a:t> </a:t>
            </a:r>
            <a:r>
              <a:rPr lang="en-US" baseline="0" dirty="0" err="1"/>
              <a:t>người</a:t>
            </a:r>
            <a:endParaRPr lang="en-US" baseline="0" dirty="0"/>
          </a:p>
          <a:p>
            <a:pPr marL="0" lvl="0" indent="0" algn="l" rtl="0">
              <a:spcBef>
                <a:spcPts val="0"/>
              </a:spcBef>
              <a:spcAft>
                <a:spcPts val="0"/>
              </a:spcAft>
              <a:buFontTx/>
              <a:buNone/>
            </a:pPr>
            <a:r>
              <a:rPr lang="vi-VN" dirty="0"/>
              <a:t>Từ năm 2015 đến năm 2018, DeepLab đã </a:t>
            </a:r>
            <a:r>
              <a:rPr lang="en-US" dirty="0"/>
              <a:t>publish</a:t>
            </a:r>
            <a:r>
              <a:rPr lang="vi-VN" dirty="0"/>
              <a:t> bốn </a:t>
            </a:r>
            <a:r>
              <a:rPr lang="en-US" dirty="0" err="1"/>
              <a:t>phiên</a:t>
            </a:r>
            <a:r>
              <a:rPr lang="en-US" baseline="0" dirty="0"/>
              <a:t> </a:t>
            </a:r>
            <a:r>
              <a:rPr lang="en-US" baseline="0" dirty="0" err="1"/>
              <a:t>bản</a:t>
            </a:r>
            <a:r>
              <a:rPr lang="vi-VN" dirty="0"/>
              <a:t> là V1, V2, V3 và V3 +.</a:t>
            </a:r>
            <a:r>
              <a:rPr lang="en-US" baseline="0" dirty="0"/>
              <a:t> Team </a:t>
            </a:r>
            <a:r>
              <a:rPr lang="en-US" baseline="0" dirty="0" err="1"/>
              <a:t>em</a:t>
            </a:r>
            <a:r>
              <a:rPr lang="en-US" baseline="0" dirty="0"/>
              <a:t> </a:t>
            </a:r>
            <a:r>
              <a:rPr lang="en-US" baseline="0" dirty="0" err="1"/>
              <a:t>cũng</a:t>
            </a:r>
            <a:r>
              <a:rPr lang="en-US" baseline="0" dirty="0"/>
              <a:t> </a:t>
            </a:r>
            <a:r>
              <a:rPr lang="en-US" baseline="0" dirty="0" err="1"/>
              <a:t>sẽ</a:t>
            </a:r>
            <a:r>
              <a:rPr lang="en-US" baseline="0" dirty="0"/>
              <a:t> </a:t>
            </a:r>
            <a:r>
              <a:rPr lang="en-US" baseline="0" dirty="0" err="1"/>
              <a:t>đưa</a:t>
            </a:r>
            <a:r>
              <a:rPr lang="en-US" baseline="0" dirty="0"/>
              <a:t> </a:t>
            </a:r>
            <a:r>
              <a:rPr lang="en-US" baseline="0" dirty="0" err="1"/>
              <a:t>ra</a:t>
            </a:r>
            <a:r>
              <a:rPr lang="en-US" baseline="0" dirty="0"/>
              <a:t> </a:t>
            </a:r>
            <a:r>
              <a:rPr lang="en-US" baseline="0" dirty="0" err="1"/>
              <a:t>cái</a:t>
            </a:r>
            <a:r>
              <a:rPr lang="en-US" baseline="0" dirty="0"/>
              <a:t> </a:t>
            </a:r>
            <a:r>
              <a:rPr lang="en-US" baseline="0" dirty="0" err="1"/>
              <a:t>nhìn</a:t>
            </a:r>
            <a:r>
              <a:rPr lang="en-US" baseline="0" dirty="0"/>
              <a:t> </a:t>
            </a:r>
            <a:r>
              <a:rPr lang="en-US" baseline="0" dirty="0" err="1"/>
              <a:t>tổng</a:t>
            </a:r>
            <a:r>
              <a:rPr lang="en-US" baseline="0" dirty="0"/>
              <a:t> </a:t>
            </a:r>
            <a:r>
              <a:rPr lang="en-US" baseline="0" dirty="0" err="1"/>
              <a:t>quan</a:t>
            </a:r>
            <a:r>
              <a:rPr lang="en-US" baseline="0" dirty="0"/>
              <a:t> </a:t>
            </a:r>
            <a:r>
              <a:rPr lang="en-US" baseline="0" dirty="0" err="1"/>
              <a:t>về</a:t>
            </a:r>
            <a:r>
              <a:rPr lang="en-US" baseline="0" dirty="0"/>
              <a:t> </a:t>
            </a:r>
            <a:r>
              <a:rPr lang="en-US" baseline="0" dirty="0" err="1"/>
              <a:t>các</a:t>
            </a:r>
            <a:r>
              <a:rPr lang="en-US" baseline="0" dirty="0"/>
              <a:t> </a:t>
            </a:r>
            <a:r>
              <a:rPr lang="en-US" baseline="0" dirty="0" err="1"/>
              <a:t>phiên</a:t>
            </a:r>
            <a:r>
              <a:rPr lang="en-US" baseline="0" dirty="0"/>
              <a:t> </a:t>
            </a:r>
            <a:r>
              <a:rPr lang="en-US" baseline="0" dirty="0" err="1"/>
              <a:t>bản</a:t>
            </a:r>
            <a:r>
              <a:rPr lang="en-US" baseline="0" dirty="0"/>
              <a:t> </a:t>
            </a:r>
            <a:r>
              <a:rPr lang="en-US" baseline="0" dirty="0" err="1"/>
              <a:t>trước</a:t>
            </a:r>
            <a:r>
              <a:rPr lang="en-US" baseline="0" dirty="0"/>
              <a:t> </a:t>
            </a:r>
            <a:r>
              <a:rPr lang="en-US" baseline="0" dirty="0" err="1"/>
              <a:t>khi</a:t>
            </a:r>
            <a:r>
              <a:rPr lang="en-US" baseline="0" dirty="0"/>
              <a:t> </a:t>
            </a:r>
            <a:r>
              <a:rPr lang="en-US" baseline="0" dirty="0" err="1"/>
              <a:t>đi</a:t>
            </a:r>
            <a:r>
              <a:rPr lang="en-US" baseline="0" dirty="0"/>
              <a:t> </a:t>
            </a:r>
            <a:r>
              <a:rPr lang="en-US" baseline="0" dirty="0" err="1"/>
              <a:t>vào</a:t>
            </a:r>
            <a:r>
              <a:rPr lang="en-US" baseline="0" dirty="0"/>
              <a:t> </a:t>
            </a:r>
            <a:r>
              <a:rPr lang="en-US" baseline="0" dirty="0" err="1"/>
              <a:t>phiên</a:t>
            </a:r>
            <a:r>
              <a:rPr lang="en-US" baseline="0" dirty="0"/>
              <a:t> </a:t>
            </a:r>
            <a:r>
              <a:rPr lang="en-US" baseline="0" dirty="0" err="1"/>
              <a:t>bản</a:t>
            </a:r>
            <a:r>
              <a:rPr lang="en-US" baseline="0" dirty="0"/>
              <a:t> </a:t>
            </a:r>
            <a:r>
              <a:rPr lang="en-US" baseline="0" dirty="0" err="1"/>
              <a:t>chính</a:t>
            </a:r>
            <a:r>
              <a:rPr lang="en-US" baseline="0" dirty="0"/>
              <a:t> </a:t>
            </a:r>
            <a:r>
              <a:rPr lang="en-US" baseline="0" dirty="0" err="1"/>
              <a:t>là</a:t>
            </a:r>
            <a:r>
              <a:rPr lang="en-US" baseline="0" dirty="0"/>
              <a:t> DeeplbV3+</a:t>
            </a:r>
          </a:p>
          <a:p>
            <a:pPr marL="0" lvl="0" indent="0" algn="l" rtl="0">
              <a:spcBef>
                <a:spcPts val="0"/>
              </a:spcBef>
              <a:spcAft>
                <a:spcPts val="0"/>
              </a:spcAft>
              <a:buFontTx/>
              <a:buNone/>
            </a:pPr>
            <a:r>
              <a:rPr lang="en-US" baseline="0" dirty="0" err="1"/>
              <a:t>Cuối</a:t>
            </a:r>
            <a:r>
              <a:rPr lang="en-US" baseline="0" dirty="0"/>
              <a:t> </a:t>
            </a:r>
            <a:r>
              <a:rPr lang="en-US" baseline="0" dirty="0" err="1"/>
              <a:t>cùng</a:t>
            </a:r>
            <a:r>
              <a:rPr lang="en-US" baseline="0" dirty="0"/>
              <a:t> </a:t>
            </a:r>
            <a:r>
              <a:rPr lang="en-US" baseline="0" dirty="0" err="1"/>
              <a:t>sẽ</a:t>
            </a:r>
            <a:r>
              <a:rPr lang="en-US" baseline="0" dirty="0"/>
              <a:t> </a:t>
            </a:r>
            <a:r>
              <a:rPr lang="en-US" baseline="0" dirty="0" err="1"/>
              <a:t>là</a:t>
            </a:r>
            <a:r>
              <a:rPr lang="en-US" baseline="0" dirty="0"/>
              <a:t> </a:t>
            </a:r>
            <a:r>
              <a:rPr lang="en-US" baseline="0" dirty="0" err="1"/>
              <a:t>phần</a:t>
            </a:r>
            <a:r>
              <a:rPr lang="en-US" baseline="0" dirty="0"/>
              <a:t> </a:t>
            </a:r>
            <a:r>
              <a:rPr lang="en-US" baseline="0" dirty="0" err="1"/>
              <a:t>đánh</a:t>
            </a:r>
            <a:r>
              <a:rPr lang="en-US" baseline="0" dirty="0"/>
              <a:t> </a:t>
            </a:r>
            <a:r>
              <a:rPr lang="en-US" baseline="0" dirty="0" err="1"/>
              <a:t>giá</a:t>
            </a:r>
            <a:r>
              <a:rPr lang="en-US" baseline="0" dirty="0"/>
              <a:t> 2 </a:t>
            </a:r>
            <a:r>
              <a:rPr lang="en-US" baseline="0" dirty="0" err="1"/>
              <a:t>mô</a:t>
            </a:r>
            <a:r>
              <a:rPr lang="en-US" baseline="0" dirty="0"/>
              <a:t> </a:t>
            </a:r>
            <a:r>
              <a:rPr lang="en-US" baseline="0" dirty="0" err="1"/>
              <a:t>hình</a:t>
            </a:r>
            <a:r>
              <a:rPr lang="en-US" baseline="0" dirty="0"/>
              <a:t> </a:t>
            </a:r>
            <a:r>
              <a:rPr lang="en-US" baseline="0" dirty="0" err="1"/>
              <a:t>mạng</a:t>
            </a:r>
            <a:r>
              <a:rPr lang="en-US" baseline="0" dirty="0"/>
              <a:t> </a:t>
            </a:r>
            <a:r>
              <a:rPr lang="en-US" baseline="0" dirty="0" err="1"/>
              <a:t>và</a:t>
            </a:r>
            <a:r>
              <a:rPr lang="en-US" baseline="0" dirty="0"/>
              <a:t> demo</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4487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1462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80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43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Tx/>
              <a:buAutoNum type="arabicParenR"/>
            </a:pPr>
            <a:r>
              <a:rPr lang="en-US" dirty="0" err="1"/>
              <a:t>Như</a:t>
            </a:r>
            <a:r>
              <a:rPr lang="en-US" baseline="0" dirty="0"/>
              <a:t> </a:t>
            </a:r>
            <a:r>
              <a:rPr lang="en-US" baseline="0" dirty="0" err="1"/>
              <a:t>các</a:t>
            </a:r>
            <a:r>
              <a:rPr lang="en-US" baseline="0" dirty="0"/>
              <a:t> </a:t>
            </a:r>
            <a:r>
              <a:rPr lang="en-US" baseline="0" dirty="0" err="1"/>
              <a:t>bạn</a:t>
            </a:r>
            <a:r>
              <a:rPr lang="en-US" baseline="0" dirty="0"/>
              <a:t> </a:t>
            </a:r>
            <a:r>
              <a:rPr lang="en-US" baseline="0" dirty="0" err="1"/>
              <a:t>đã</a:t>
            </a:r>
            <a:r>
              <a:rPr lang="en-US" baseline="0" dirty="0"/>
              <a:t> </a:t>
            </a:r>
            <a:r>
              <a:rPr lang="en-US" baseline="0" dirty="0" err="1"/>
              <a:t>biêt</a:t>
            </a:r>
            <a:r>
              <a:rPr lang="en-US" baseline="0" dirty="0"/>
              <a:t>, </a:t>
            </a:r>
            <a:r>
              <a:rPr lang="en-US" baseline="0" dirty="0" err="1"/>
              <a:t>v</a:t>
            </a:r>
            <a:r>
              <a:rPr lang="en-US" dirty="0" err="1"/>
              <a:t>iệc</a:t>
            </a:r>
            <a:r>
              <a:rPr lang="en-US" baseline="0" dirty="0"/>
              <a:t> </a:t>
            </a:r>
            <a:r>
              <a:rPr lang="en-US" baseline="0" dirty="0" err="1"/>
              <a:t>lái</a:t>
            </a:r>
            <a:r>
              <a:rPr lang="en-US" baseline="0" dirty="0"/>
              <a:t> </a:t>
            </a:r>
            <a:r>
              <a:rPr lang="en-US" baseline="0" dirty="0" err="1"/>
              <a:t>xe</a:t>
            </a:r>
            <a:r>
              <a:rPr lang="en-US" baseline="0" dirty="0"/>
              <a:t> </a:t>
            </a:r>
            <a:r>
              <a:rPr lang="en-US" baseline="0" dirty="0" err="1"/>
              <a:t>của</a:t>
            </a:r>
            <a:r>
              <a:rPr lang="en-US" baseline="0" dirty="0"/>
              <a:t> con </a:t>
            </a:r>
            <a:r>
              <a:rPr lang="en-US" baseline="0" dirty="0" err="1"/>
              <a:t>người</a:t>
            </a:r>
            <a:r>
              <a:rPr lang="en-US" baseline="0" dirty="0"/>
              <a:t> </a:t>
            </a:r>
            <a:r>
              <a:rPr lang="en-US" baseline="0" dirty="0" err="1"/>
              <a:t>luôn</a:t>
            </a:r>
            <a:r>
              <a:rPr lang="en-US" baseline="0" dirty="0"/>
              <a:t> </a:t>
            </a:r>
            <a:r>
              <a:rPr lang="en-US" baseline="0" dirty="0" err="1"/>
              <a:t>nguy</a:t>
            </a:r>
            <a:r>
              <a:rPr lang="en-US" baseline="0" dirty="0"/>
              <a:t> </a:t>
            </a:r>
            <a:r>
              <a:rPr lang="en-US" baseline="0" dirty="0" err="1"/>
              <a:t>hiểm</a:t>
            </a:r>
            <a:r>
              <a:rPr lang="en-US" baseline="0" dirty="0"/>
              <a:t> do </a:t>
            </a:r>
            <a:r>
              <a:rPr lang="en-US" baseline="0" dirty="0" err="1"/>
              <a:t>những</a:t>
            </a:r>
            <a:r>
              <a:rPr lang="en-US" baseline="0" dirty="0"/>
              <a:t> </a:t>
            </a:r>
            <a:r>
              <a:rPr lang="en-US" baseline="0" dirty="0" err="1"/>
              <a:t>sai</a:t>
            </a:r>
            <a:r>
              <a:rPr lang="en-US" baseline="0" dirty="0"/>
              <a:t> </a:t>
            </a:r>
            <a:r>
              <a:rPr lang="en-US" baseline="0" dirty="0" err="1"/>
              <a:t>lầm</a:t>
            </a:r>
            <a:r>
              <a:rPr lang="en-US" baseline="0" dirty="0"/>
              <a:t> </a:t>
            </a:r>
            <a:r>
              <a:rPr lang="en-US" baseline="0" dirty="0" err="1"/>
              <a:t>vô</a:t>
            </a:r>
            <a:r>
              <a:rPr lang="en-US" baseline="0" dirty="0"/>
              <a:t> ý </a:t>
            </a:r>
            <a:r>
              <a:rPr lang="en-US" baseline="0" dirty="0" err="1"/>
              <a:t>cũng</a:t>
            </a:r>
            <a:r>
              <a:rPr lang="en-US" baseline="0" dirty="0"/>
              <a:t> con </a:t>
            </a:r>
            <a:r>
              <a:rPr lang="en-US" baseline="0" dirty="0" err="1"/>
              <a:t>người</a:t>
            </a:r>
            <a:r>
              <a:rPr lang="en-US" baseline="0" dirty="0"/>
              <a:t> </a:t>
            </a:r>
            <a:r>
              <a:rPr lang="en-US" baseline="0" dirty="0" err="1"/>
              <a:t>đã</a:t>
            </a:r>
            <a:r>
              <a:rPr lang="en-US" baseline="0" dirty="0"/>
              <a:t> </a:t>
            </a:r>
            <a:r>
              <a:rPr lang="en-US" baseline="0" dirty="0" err="1"/>
              <a:t>và</a:t>
            </a:r>
            <a:r>
              <a:rPr lang="en-US" baseline="0" dirty="0"/>
              <a:t> </a:t>
            </a:r>
            <a:r>
              <a:rPr lang="en-US" baseline="0" dirty="0" err="1"/>
              <a:t>đang</a:t>
            </a:r>
            <a:r>
              <a:rPr lang="en-US" baseline="0" dirty="0"/>
              <a:t> </a:t>
            </a:r>
            <a:r>
              <a:rPr lang="en-US" baseline="0" dirty="0" err="1"/>
              <a:t>gây</a:t>
            </a:r>
            <a:r>
              <a:rPr lang="en-US" baseline="0" dirty="0"/>
              <a:t> </a:t>
            </a:r>
            <a:r>
              <a:rPr lang="en-US" baseline="0" dirty="0" err="1"/>
              <a:t>ra</a:t>
            </a:r>
            <a:r>
              <a:rPr lang="en-US" baseline="0" dirty="0"/>
              <a:t> </a:t>
            </a:r>
            <a:r>
              <a:rPr lang="en-US" baseline="0" dirty="0" err="1"/>
              <a:t>những</a:t>
            </a:r>
            <a:r>
              <a:rPr lang="en-US" baseline="0" dirty="0"/>
              <a:t> </a:t>
            </a:r>
            <a:r>
              <a:rPr lang="en-US" baseline="0" dirty="0" err="1"/>
              <a:t>thiệt</a:t>
            </a:r>
            <a:r>
              <a:rPr lang="en-US" baseline="0" dirty="0"/>
              <a:t> </a:t>
            </a:r>
            <a:r>
              <a:rPr lang="en-US" baseline="0" dirty="0" err="1"/>
              <a:t>hại</a:t>
            </a:r>
            <a:r>
              <a:rPr lang="en-US" baseline="0" dirty="0"/>
              <a:t> </a:t>
            </a:r>
            <a:r>
              <a:rPr lang="en-US" baseline="0" dirty="0" err="1"/>
              <a:t>về</a:t>
            </a:r>
            <a:r>
              <a:rPr lang="en-US" baseline="0" dirty="0"/>
              <a:t> </a:t>
            </a:r>
            <a:r>
              <a:rPr lang="en-US" baseline="0" dirty="0" err="1"/>
              <a:t>người</a:t>
            </a:r>
            <a:r>
              <a:rPr lang="en-US" baseline="0" dirty="0"/>
              <a:t> </a:t>
            </a:r>
            <a:r>
              <a:rPr lang="en-US" baseline="0" dirty="0" err="1"/>
              <a:t>và</a:t>
            </a:r>
            <a:r>
              <a:rPr lang="en-US" baseline="0" dirty="0"/>
              <a:t> </a:t>
            </a:r>
            <a:r>
              <a:rPr lang="en-US" baseline="0" dirty="0" err="1"/>
              <a:t>tài</a:t>
            </a:r>
            <a:r>
              <a:rPr lang="en-US" baseline="0" dirty="0"/>
              <a:t> </a:t>
            </a:r>
            <a:r>
              <a:rPr lang="en-US" baseline="0" dirty="0" err="1"/>
              <a:t>sản</a:t>
            </a:r>
            <a:r>
              <a:rPr lang="en-US" baseline="0" dirty="0"/>
              <a:t>.</a:t>
            </a:r>
          </a:p>
          <a:p>
            <a:pPr marL="228600" lvl="0" indent="-228600" algn="l" rtl="0">
              <a:spcBef>
                <a:spcPts val="0"/>
              </a:spcBef>
              <a:spcAft>
                <a:spcPts val="0"/>
              </a:spcAft>
              <a:buFontTx/>
              <a:buAutoNum type="arabicParenR"/>
            </a:pPr>
            <a:r>
              <a:rPr lang="en-US" baseline="0" dirty="0" err="1"/>
              <a:t>Về</a:t>
            </a:r>
            <a:r>
              <a:rPr lang="en-US" baseline="0" dirty="0"/>
              <a:t> </a:t>
            </a:r>
            <a:r>
              <a:rPr lang="en-US" baseline="0" dirty="0" err="1"/>
              <a:t>chủ</a:t>
            </a:r>
            <a:r>
              <a:rPr lang="en-US" baseline="0" dirty="0"/>
              <a:t> </a:t>
            </a:r>
            <a:r>
              <a:rPr lang="en-US" baseline="0" dirty="0" err="1"/>
              <a:t>đề</a:t>
            </a:r>
            <a:r>
              <a:rPr lang="en-US" baseline="0" dirty="0"/>
              <a:t> </a:t>
            </a:r>
            <a:r>
              <a:rPr lang="en-US" baseline="0" dirty="0" err="1"/>
              <a:t>này</a:t>
            </a:r>
            <a:r>
              <a:rPr lang="en-US" baseline="0" dirty="0"/>
              <a:t>, </a:t>
            </a:r>
            <a:r>
              <a:rPr lang="en-US" baseline="0" dirty="0" err="1"/>
              <a:t>các</a:t>
            </a:r>
            <a:r>
              <a:rPr lang="en-US" baseline="0" dirty="0"/>
              <a:t> </a:t>
            </a:r>
            <a:r>
              <a:rPr lang="en-US" baseline="0" dirty="0" err="1"/>
              <a:t>nhà</a:t>
            </a:r>
            <a:r>
              <a:rPr lang="en-US" baseline="0" dirty="0"/>
              <a:t> </a:t>
            </a:r>
            <a:r>
              <a:rPr lang="en-US" baseline="0" dirty="0" err="1"/>
              <a:t>nghiên</a:t>
            </a:r>
            <a:r>
              <a:rPr lang="en-US" baseline="0" dirty="0"/>
              <a:t> </a:t>
            </a:r>
            <a:r>
              <a:rPr lang="en-US" baseline="0" dirty="0" err="1"/>
              <a:t>cứu</a:t>
            </a:r>
            <a:r>
              <a:rPr lang="en-US" baseline="0" dirty="0"/>
              <a:t> </a:t>
            </a:r>
            <a:r>
              <a:rPr lang="en-US" baseline="0" dirty="0" err="1"/>
              <a:t>đã</a:t>
            </a:r>
            <a:r>
              <a:rPr lang="en-US" baseline="0" dirty="0"/>
              <a:t> </a:t>
            </a:r>
            <a:r>
              <a:rPr lang="en-US" baseline="0" dirty="0" err="1"/>
              <a:t>đưa</a:t>
            </a:r>
            <a:r>
              <a:rPr lang="en-US" baseline="0" dirty="0"/>
              <a:t> </a:t>
            </a:r>
            <a:r>
              <a:rPr lang="en-US" baseline="0" dirty="0" err="1"/>
              <a:t>ra</a:t>
            </a:r>
            <a:r>
              <a:rPr lang="en-US" baseline="0" dirty="0"/>
              <a:t> </a:t>
            </a:r>
            <a:r>
              <a:rPr lang="en-US" baseline="0" dirty="0" err="1"/>
              <a:t>một</a:t>
            </a:r>
            <a:r>
              <a:rPr lang="en-US" baseline="0" dirty="0"/>
              <a:t> </a:t>
            </a:r>
            <a:r>
              <a:rPr lang="en-US" baseline="0" dirty="0" err="1"/>
              <a:t>khái</a:t>
            </a:r>
            <a:r>
              <a:rPr lang="en-US" baseline="0" dirty="0"/>
              <a:t> </a:t>
            </a:r>
            <a:r>
              <a:rPr lang="en-US" baseline="0" dirty="0" err="1"/>
              <a:t>niệm</a:t>
            </a:r>
            <a:r>
              <a:rPr lang="en-US" baseline="0" dirty="0"/>
              <a:t> </a:t>
            </a:r>
            <a:r>
              <a:rPr lang="en-US" baseline="0" dirty="0" err="1"/>
              <a:t>mới</a:t>
            </a:r>
            <a:r>
              <a:rPr lang="en-US" baseline="0" dirty="0"/>
              <a:t> </a:t>
            </a:r>
            <a:r>
              <a:rPr lang="en-US" baseline="0" dirty="0" err="1"/>
              <a:t>được</a:t>
            </a:r>
            <a:r>
              <a:rPr lang="en-US" baseline="0" dirty="0"/>
              <a:t> </a:t>
            </a:r>
            <a:r>
              <a:rPr lang="en-US" baseline="0" dirty="0" err="1"/>
              <a:t>gọi</a:t>
            </a:r>
            <a:r>
              <a:rPr lang="en-US" baseline="0" dirty="0"/>
              <a:t> </a:t>
            </a:r>
            <a:r>
              <a:rPr lang="en-US" baseline="0" dirty="0" err="1"/>
              <a:t>là</a:t>
            </a:r>
            <a:r>
              <a:rPr lang="en-US" baseline="0" dirty="0"/>
              <a:t> </a:t>
            </a:r>
            <a:r>
              <a:rPr lang="en-US" baseline="0" dirty="0" err="1"/>
              <a:t>xe</a:t>
            </a:r>
            <a:r>
              <a:rPr lang="en-US" baseline="0" dirty="0"/>
              <a:t> </a:t>
            </a:r>
            <a:r>
              <a:rPr lang="en-US" baseline="0" dirty="0" err="1"/>
              <a:t>tự</a:t>
            </a:r>
            <a:r>
              <a:rPr lang="en-US" baseline="0" dirty="0"/>
              <a:t> </a:t>
            </a:r>
            <a:r>
              <a:rPr lang="en-US" baseline="0" dirty="0" err="1"/>
              <a:t>lái</a:t>
            </a:r>
            <a:r>
              <a:rPr lang="en-US" baseline="0" dirty="0"/>
              <a:t> </a:t>
            </a:r>
            <a:r>
              <a:rPr lang="en-US" baseline="0" dirty="0" err="1"/>
              <a:t>để</a:t>
            </a:r>
            <a:r>
              <a:rPr lang="en-US" baseline="0" dirty="0"/>
              <a:t> </a:t>
            </a:r>
            <a:r>
              <a:rPr lang="en-US" baseline="0" dirty="0" err="1"/>
              <a:t>tăng</a:t>
            </a:r>
            <a:r>
              <a:rPr lang="en-US" baseline="0" dirty="0"/>
              <a:t> </a:t>
            </a:r>
            <a:r>
              <a:rPr lang="en-US" baseline="0" dirty="0" err="1"/>
              <a:t>sự</a:t>
            </a:r>
            <a:r>
              <a:rPr lang="en-US" baseline="0" dirty="0"/>
              <a:t> an </a:t>
            </a:r>
            <a:r>
              <a:rPr lang="en-US" baseline="0" dirty="0" err="1"/>
              <a:t>toàn</a:t>
            </a:r>
            <a:r>
              <a:rPr lang="en-US" baseline="0" dirty="0"/>
              <a:t> </a:t>
            </a:r>
            <a:r>
              <a:rPr lang="en-US" baseline="0" dirty="0" err="1"/>
              <a:t>cho</a:t>
            </a:r>
            <a:r>
              <a:rPr lang="en-US" baseline="0" dirty="0"/>
              <a:t> </a:t>
            </a:r>
            <a:r>
              <a:rPr lang="en-US" baseline="0" dirty="0" err="1"/>
              <a:t>những</a:t>
            </a:r>
            <a:r>
              <a:rPr lang="en-US" baseline="0" dirty="0"/>
              <a:t> </a:t>
            </a:r>
            <a:r>
              <a:rPr lang="en-US" baseline="0" dirty="0" err="1"/>
              <a:t>người</a:t>
            </a:r>
            <a:r>
              <a:rPr lang="en-US" baseline="0" dirty="0"/>
              <a:t> </a:t>
            </a:r>
            <a:r>
              <a:rPr lang="en-US" baseline="0" dirty="0" err="1"/>
              <a:t>ngồi</a:t>
            </a:r>
            <a:r>
              <a:rPr lang="en-US" baseline="0" dirty="0"/>
              <a:t> </a:t>
            </a:r>
            <a:r>
              <a:rPr lang="en-US" baseline="0" dirty="0" err="1"/>
              <a:t>trên</a:t>
            </a:r>
            <a:r>
              <a:rPr lang="en-US" baseline="0" dirty="0"/>
              <a:t> </a:t>
            </a:r>
            <a:r>
              <a:rPr lang="en-US" baseline="0" dirty="0" err="1"/>
              <a:t>xe</a:t>
            </a:r>
            <a:endParaRPr lang="en-US" baseline="0" dirty="0"/>
          </a:p>
          <a:p>
            <a:pPr marL="228600" lvl="0" indent="-228600" algn="l" rtl="0">
              <a:spcBef>
                <a:spcPts val="0"/>
              </a:spcBef>
              <a:spcAft>
                <a:spcPts val="0"/>
              </a:spcAft>
              <a:buFontTx/>
              <a:buAutoNum type="arabicParenR"/>
            </a:pPr>
            <a:r>
              <a:rPr lang="en-US" baseline="0" dirty="0" err="1"/>
              <a:t>Tự</a:t>
            </a:r>
            <a:r>
              <a:rPr lang="en-US" baseline="0" dirty="0"/>
              <a:t> </a:t>
            </a:r>
            <a:r>
              <a:rPr lang="en-US" baseline="0" dirty="0" err="1"/>
              <a:t>lái</a:t>
            </a:r>
            <a:r>
              <a:rPr lang="en-US" baseline="0" dirty="0"/>
              <a:t> </a:t>
            </a:r>
            <a:r>
              <a:rPr lang="en-US" baseline="0" dirty="0" err="1"/>
              <a:t>có</a:t>
            </a:r>
            <a:r>
              <a:rPr lang="en-US" baseline="0" dirty="0"/>
              <a:t> </a:t>
            </a:r>
            <a:r>
              <a:rPr lang="en-US" baseline="0" dirty="0" err="1"/>
              <a:t>nghĩa</a:t>
            </a:r>
            <a:r>
              <a:rPr lang="en-US" baseline="0" dirty="0"/>
              <a:t> </a:t>
            </a:r>
            <a:r>
              <a:rPr lang="en-US" baseline="0" dirty="0" err="1"/>
              <a:t>là</a:t>
            </a:r>
            <a:r>
              <a:rPr lang="en-US" baseline="0" dirty="0"/>
              <a:t> </a:t>
            </a:r>
            <a:r>
              <a:rPr lang="en-US" baseline="0" dirty="0" err="1"/>
              <a:t>lái</a:t>
            </a:r>
            <a:r>
              <a:rPr lang="en-US" baseline="0" dirty="0"/>
              <a:t> </a:t>
            </a:r>
            <a:r>
              <a:rPr lang="en-US" baseline="0" dirty="0" err="1"/>
              <a:t>xe</a:t>
            </a:r>
            <a:r>
              <a:rPr lang="en-US" baseline="0" dirty="0"/>
              <a:t> </a:t>
            </a:r>
            <a:r>
              <a:rPr lang="en-US" baseline="0" dirty="0" err="1"/>
              <a:t>dưới</a:t>
            </a:r>
            <a:r>
              <a:rPr lang="en-US" baseline="0" dirty="0"/>
              <a:t> </a:t>
            </a:r>
            <a:r>
              <a:rPr lang="en-US" baseline="0" dirty="0" err="1"/>
              <a:t>sự</a:t>
            </a:r>
            <a:r>
              <a:rPr lang="en-US" baseline="0" dirty="0"/>
              <a:t> </a:t>
            </a:r>
            <a:r>
              <a:rPr lang="en-US" baseline="0" dirty="0" err="1"/>
              <a:t>điều</a:t>
            </a:r>
            <a:r>
              <a:rPr lang="en-US" baseline="0" dirty="0"/>
              <a:t> </a:t>
            </a:r>
            <a:r>
              <a:rPr lang="en-US" baseline="0" dirty="0" err="1"/>
              <a:t>khiển</a:t>
            </a:r>
            <a:r>
              <a:rPr lang="en-US" baseline="0" dirty="0"/>
              <a:t> </a:t>
            </a:r>
            <a:r>
              <a:rPr lang="en-US" baseline="0" dirty="0" err="1"/>
              <a:t>của</a:t>
            </a:r>
            <a:r>
              <a:rPr lang="en-US" baseline="0" dirty="0"/>
              <a:t> </a:t>
            </a:r>
            <a:r>
              <a:rPr lang="en-US" baseline="0" dirty="0" err="1"/>
              <a:t>một</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thông</a:t>
            </a:r>
            <a:r>
              <a:rPr lang="en-US" baseline="0" dirty="0"/>
              <a:t> minh. </a:t>
            </a:r>
            <a:r>
              <a:rPr lang="en-US" baseline="0" dirty="0" err="1"/>
              <a:t>Một</a:t>
            </a:r>
            <a:r>
              <a:rPr lang="en-US" baseline="0" dirty="0"/>
              <a:t> </a:t>
            </a:r>
            <a:r>
              <a:rPr lang="en-US" baseline="0" dirty="0" err="1"/>
              <a:t>trong</a:t>
            </a:r>
            <a:r>
              <a:rPr lang="en-US" baseline="0" dirty="0"/>
              <a:t> </a:t>
            </a:r>
            <a:r>
              <a:rPr lang="en-US" baseline="0" dirty="0" err="1"/>
              <a:t>những</a:t>
            </a:r>
            <a:r>
              <a:rPr lang="en-US" baseline="0" dirty="0"/>
              <a:t> </a:t>
            </a:r>
            <a:r>
              <a:rPr lang="en-US" baseline="0" dirty="0" err="1"/>
              <a:t>yêu</a:t>
            </a:r>
            <a:r>
              <a:rPr lang="en-US" baseline="0" dirty="0"/>
              <a:t> </a:t>
            </a:r>
            <a:r>
              <a:rPr lang="en-US" baseline="0" dirty="0" err="1"/>
              <a:t>cầu</a:t>
            </a:r>
            <a:r>
              <a:rPr lang="en-US" baseline="0" dirty="0"/>
              <a:t> </a:t>
            </a:r>
            <a:r>
              <a:rPr lang="en-US" baseline="0" dirty="0" err="1"/>
              <a:t>của</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thông</a:t>
            </a:r>
            <a:r>
              <a:rPr lang="en-US" baseline="0" dirty="0"/>
              <a:t> minh </a:t>
            </a:r>
            <a:r>
              <a:rPr lang="en-US" baseline="0" dirty="0" err="1"/>
              <a:t>này</a:t>
            </a:r>
            <a:r>
              <a:rPr lang="en-US" baseline="0" dirty="0"/>
              <a:t> </a:t>
            </a:r>
            <a:r>
              <a:rPr lang="en-US" baseline="0" dirty="0" err="1"/>
              <a:t>để</a:t>
            </a:r>
            <a:r>
              <a:rPr lang="en-US" baseline="0" dirty="0"/>
              <a:t> </a:t>
            </a:r>
            <a:r>
              <a:rPr lang="en-US" baseline="0" dirty="0" err="1"/>
              <a:t>đưa</a:t>
            </a:r>
            <a:r>
              <a:rPr lang="en-US" baseline="0" dirty="0"/>
              <a:t> </a:t>
            </a:r>
            <a:r>
              <a:rPr lang="en-US" baseline="0" dirty="0" err="1"/>
              <a:t>ra</a:t>
            </a:r>
            <a:r>
              <a:rPr lang="en-US" baseline="0" dirty="0"/>
              <a:t> </a:t>
            </a:r>
            <a:r>
              <a:rPr lang="en-US" baseline="0" dirty="0" err="1"/>
              <a:t>quyết</a:t>
            </a:r>
            <a:r>
              <a:rPr lang="en-US" baseline="0" dirty="0"/>
              <a:t> </a:t>
            </a:r>
            <a:r>
              <a:rPr lang="en-US" baseline="0" dirty="0" err="1"/>
              <a:t>định</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là</a:t>
            </a:r>
            <a:r>
              <a:rPr lang="en-US" baseline="0" dirty="0"/>
              <a:t> </a:t>
            </a:r>
            <a:r>
              <a:rPr lang="en-US" baseline="0" dirty="0" err="1"/>
              <a:t>hiểu</a:t>
            </a:r>
            <a:r>
              <a:rPr lang="en-US" baseline="0" dirty="0"/>
              <a:t> </a:t>
            </a:r>
            <a:r>
              <a:rPr lang="en-US" baseline="0" dirty="0" err="1"/>
              <a:t>cảnh</a:t>
            </a:r>
            <a:r>
              <a:rPr lang="en-US" baseline="0" dirty="0"/>
              <a:t> hay </a:t>
            </a:r>
            <a:r>
              <a:rPr lang="en-US" baseline="0" dirty="0" err="1"/>
              <a:t>còn</a:t>
            </a:r>
            <a:r>
              <a:rPr lang="en-US" baseline="0" dirty="0"/>
              <a:t> </a:t>
            </a:r>
            <a:r>
              <a:rPr lang="en-US" baseline="0" dirty="0" err="1"/>
              <a:t>gọi</a:t>
            </a:r>
            <a:r>
              <a:rPr lang="en-US" baseline="0" dirty="0"/>
              <a:t> </a:t>
            </a:r>
            <a:r>
              <a:rPr lang="en-US" baseline="0" dirty="0" err="1"/>
              <a:t>là</a:t>
            </a:r>
            <a:r>
              <a:rPr lang="en-US" baseline="0" dirty="0"/>
              <a:t> scene understanding. </a:t>
            </a:r>
            <a:r>
              <a:rPr lang="en-US" baseline="0" dirty="0" err="1"/>
              <a:t>Nói</a:t>
            </a:r>
            <a:r>
              <a:rPr lang="en-US" baseline="0" dirty="0"/>
              <a:t> </a:t>
            </a:r>
            <a:r>
              <a:rPr lang="en-US" baseline="0" dirty="0" err="1"/>
              <a:t>cách</a:t>
            </a:r>
            <a:r>
              <a:rPr lang="en-US" baseline="0" dirty="0"/>
              <a:t> </a:t>
            </a:r>
            <a:r>
              <a:rPr lang="en-US" baseline="0" dirty="0" err="1"/>
              <a:t>khác</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sẽ</a:t>
            </a:r>
            <a:r>
              <a:rPr lang="en-US" baseline="0" dirty="0"/>
              <a:t> </a:t>
            </a:r>
            <a:r>
              <a:rPr lang="en-US" baseline="0" dirty="0" err="1"/>
              <a:t>phải</a:t>
            </a:r>
            <a:r>
              <a:rPr lang="en-US" baseline="0" dirty="0"/>
              <a:t> </a:t>
            </a:r>
            <a:r>
              <a:rPr lang="en-US" baseline="0" dirty="0" err="1"/>
              <a:t>xử</a:t>
            </a:r>
            <a:r>
              <a:rPr lang="en-US" baseline="0" dirty="0"/>
              <a:t> </a:t>
            </a:r>
            <a:r>
              <a:rPr lang="en-US" baseline="0" dirty="0" err="1"/>
              <a:t>lý</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từ</a:t>
            </a:r>
            <a:r>
              <a:rPr lang="en-US" baseline="0" dirty="0"/>
              <a:t> camera </a:t>
            </a:r>
            <a:r>
              <a:rPr lang="en-US" baseline="0" dirty="0" err="1"/>
              <a:t>để</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những</a:t>
            </a:r>
            <a:r>
              <a:rPr lang="en-US" baseline="0" dirty="0"/>
              <a:t> objects </a:t>
            </a:r>
            <a:r>
              <a:rPr lang="en-US" baseline="0" dirty="0" err="1"/>
              <a:t>như</a:t>
            </a:r>
            <a:r>
              <a:rPr lang="en-US" baseline="0" dirty="0"/>
              <a:t> </a:t>
            </a:r>
            <a:r>
              <a:rPr lang="en-US" baseline="0" dirty="0" err="1"/>
              <a:t>đèn</a:t>
            </a:r>
            <a:r>
              <a:rPr lang="en-US" baseline="0" dirty="0"/>
              <a:t> </a:t>
            </a:r>
            <a:r>
              <a:rPr lang="en-US" baseline="0" dirty="0" err="1"/>
              <a:t>giao</a:t>
            </a:r>
            <a:r>
              <a:rPr lang="en-US" baseline="0" dirty="0"/>
              <a:t> </a:t>
            </a:r>
            <a:r>
              <a:rPr lang="en-US" baseline="0" dirty="0" err="1"/>
              <a:t>thông</a:t>
            </a:r>
            <a:r>
              <a:rPr lang="en-US" baseline="0" dirty="0"/>
              <a:t>, ô </a:t>
            </a:r>
            <a:r>
              <a:rPr lang="en-US" baseline="0" dirty="0" err="1"/>
              <a:t>tô</a:t>
            </a:r>
            <a:r>
              <a:rPr lang="en-US" baseline="0" dirty="0"/>
              <a:t>, </a:t>
            </a:r>
            <a:r>
              <a:rPr lang="en-US" baseline="0" dirty="0" err="1"/>
              <a:t>xe</a:t>
            </a:r>
            <a:r>
              <a:rPr lang="en-US" baseline="0" dirty="0"/>
              <a:t> </a:t>
            </a:r>
            <a:r>
              <a:rPr lang="en-US" baseline="0" dirty="0" err="1"/>
              <a:t>máy</a:t>
            </a:r>
            <a:r>
              <a:rPr lang="en-US" baseline="0" dirty="0"/>
              <a:t>, </a:t>
            </a:r>
            <a:r>
              <a:rPr lang="en-US" baseline="0" dirty="0" err="1"/>
              <a:t>người</a:t>
            </a:r>
            <a:r>
              <a:rPr lang="en-US" baseline="0" dirty="0"/>
              <a:t> </a:t>
            </a:r>
            <a:r>
              <a:rPr lang="en-US" baseline="0" dirty="0" err="1"/>
              <a:t>đi</a:t>
            </a:r>
            <a:r>
              <a:rPr lang="en-US" baseline="0" dirty="0"/>
              <a:t> </a:t>
            </a:r>
            <a:r>
              <a:rPr lang="en-US" baseline="0" dirty="0" err="1"/>
              <a:t>đường</a:t>
            </a:r>
            <a:r>
              <a:rPr lang="en-US" baseline="0" dirty="0"/>
              <a:t>,… </a:t>
            </a:r>
            <a:r>
              <a:rPr lang="en-US" baseline="0" dirty="0" err="1"/>
              <a:t>từ</a:t>
            </a:r>
            <a:r>
              <a:rPr lang="en-US" baseline="0" dirty="0"/>
              <a:t> </a:t>
            </a:r>
            <a:r>
              <a:rPr lang="en-US" baseline="0" dirty="0" err="1"/>
              <a:t>đó</a:t>
            </a:r>
            <a:r>
              <a:rPr lang="en-US" baseline="0" dirty="0"/>
              <a:t> </a:t>
            </a:r>
            <a:r>
              <a:rPr lang="en-US" baseline="0" dirty="0" err="1"/>
              <a:t>đưa</a:t>
            </a:r>
            <a:r>
              <a:rPr lang="en-US" baseline="0" dirty="0"/>
              <a:t> </a:t>
            </a:r>
            <a:r>
              <a:rPr lang="en-US" baseline="0" dirty="0" err="1"/>
              <a:t>ra</a:t>
            </a:r>
            <a:r>
              <a:rPr lang="en-US" baseline="0" dirty="0"/>
              <a:t> </a:t>
            </a:r>
            <a:r>
              <a:rPr lang="en-US" baseline="0" dirty="0" err="1"/>
              <a:t>các</a:t>
            </a:r>
            <a:r>
              <a:rPr lang="en-US" baseline="0" dirty="0"/>
              <a:t> </a:t>
            </a:r>
            <a:r>
              <a:rPr lang="en-US" baseline="0" dirty="0" err="1"/>
              <a:t>quyết</a:t>
            </a:r>
            <a:r>
              <a:rPr lang="en-US" baseline="0" dirty="0"/>
              <a:t> </a:t>
            </a:r>
            <a:r>
              <a:rPr lang="en-US" baseline="0" dirty="0" err="1"/>
              <a:t>định</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cho</a:t>
            </a:r>
            <a:r>
              <a:rPr lang="en-US" baseline="0" dirty="0"/>
              <a:t> </a:t>
            </a:r>
            <a:r>
              <a:rPr lang="en-US" baseline="0" dirty="0" err="1"/>
              <a:t>mỗi</a:t>
            </a:r>
            <a:r>
              <a:rPr lang="en-US" baseline="0" dirty="0"/>
              <a:t> </a:t>
            </a:r>
            <a:r>
              <a:rPr lang="en-US" baseline="0" dirty="0" err="1"/>
              <a:t>tình</a:t>
            </a:r>
            <a:r>
              <a:rPr lang="en-US" baseline="0" dirty="0"/>
              <a:t> </a:t>
            </a:r>
            <a:r>
              <a:rPr lang="en-US" baseline="0" dirty="0" err="1"/>
              <a:t>hướng</a:t>
            </a:r>
            <a:r>
              <a:rPr lang="en-US" baseline="0" dirty="0"/>
              <a:t> </a:t>
            </a:r>
            <a:r>
              <a:rPr lang="en-US" baseline="0" dirty="0" err="1"/>
              <a:t>như</a:t>
            </a:r>
            <a:r>
              <a:rPr lang="en-US" baseline="0" dirty="0"/>
              <a:t> </a:t>
            </a:r>
            <a:r>
              <a:rPr lang="en-US" baseline="0" dirty="0" err="1"/>
              <a:t>là</a:t>
            </a:r>
            <a:r>
              <a:rPr lang="en-US" baseline="0" dirty="0"/>
              <a:t> </a:t>
            </a:r>
            <a:r>
              <a:rPr lang="en-US" baseline="0" dirty="0" err="1"/>
              <a:t>giữ</a:t>
            </a:r>
            <a:r>
              <a:rPr lang="en-US" baseline="0" dirty="0"/>
              <a:t> </a:t>
            </a:r>
            <a:r>
              <a:rPr lang="en-US" baseline="0" dirty="0" err="1"/>
              <a:t>khoảng</a:t>
            </a:r>
            <a:r>
              <a:rPr lang="en-US" baseline="0" dirty="0"/>
              <a:t> </a:t>
            </a:r>
            <a:r>
              <a:rPr lang="en-US" baseline="0" dirty="0" err="1"/>
              <a:t>cách</a:t>
            </a:r>
            <a:r>
              <a:rPr lang="en-US" baseline="0" dirty="0"/>
              <a:t> an </a:t>
            </a:r>
            <a:r>
              <a:rPr lang="en-US" baseline="0" dirty="0" err="1"/>
              <a:t>toàn</a:t>
            </a:r>
            <a:r>
              <a:rPr lang="en-US" baseline="0" dirty="0"/>
              <a:t> </a:t>
            </a:r>
            <a:r>
              <a:rPr lang="en-US" baseline="0" dirty="0" err="1"/>
              <a:t>đối</a:t>
            </a:r>
            <a:r>
              <a:rPr lang="en-US" baseline="0" dirty="0"/>
              <a:t> </a:t>
            </a:r>
            <a:r>
              <a:rPr lang="en-US" baseline="0" dirty="0" err="1"/>
              <a:t>với</a:t>
            </a:r>
            <a:r>
              <a:rPr lang="en-US" baseline="0" dirty="0"/>
              <a:t> </a:t>
            </a:r>
            <a:r>
              <a:rPr lang="en-US" baseline="0" dirty="0" err="1"/>
              <a:t>các</a:t>
            </a:r>
            <a:r>
              <a:rPr lang="en-US" baseline="0" dirty="0"/>
              <a:t> </a:t>
            </a:r>
            <a:r>
              <a:rPr lang="en-US" baseline="0" dirty="0" err="1"/>
              <a:t>phương</a:t>
            </a:r>
            <a:r>
              <a:rPr lang="en-US" baseline="0" dirty="0"/>
              <a:t> </a:t>
            </a:r>
            <a:r>
              <a:rPr lang="en-US" baseline="0" dirty="0" err="1"/>
              <a:t>tiện</a:t>
            </a:r>
            <a:r>
              <a:rPr lang="en-US" baseline="0" dirty="0"/>
              <a:t> </a:t>
            </a:r>
            <a:r>
              <a:rPr lang="en-US" baseline="0" dirty="0" err="1"/>
              <a:t>xung</a:t>
            </a:r>
            <a:r>
              <a:rPr lang="en-US" baseline="0" dirty="0"/>
              <a:t> </a:t>
            </a:r>
            <a:r>
              <a:rPr lang="en-US" baseline="0" dirty="0" err="1"/>
              <a:t>quanh</a:t>
            </a:r>
            <a:r>
              <a:rPr lang="en-US" baseline="0" dirty="0"/>
              <a:t>.</a:t>
            </a:r>
          </a:p>
          <a:p>
            <a:pPr marL="228600" lvl="0" indent="-228600" algn="l" rtl="0">
              <a:spcBef>
                <a:spcPts val="0"/>
              </a:spcBef>
              <a:spcAft>
                <a:spcPts val="0"/>
              </a:spcAft>
              <a:buFontTx/>
              <a:buAutoNum type="arabicParenR"/>
            </a:pPr>
            <a:r>
              <a:rPr lang="en-US" baseline="0" dirty="0" err="1"/>
              <a:t>Vì</a:t>
            </a:r>
            <a:r>
              <a:rPr lang="en-US" baseline="0" dirty="0"/>
              <a:t> </a:t>
            </a:r>
            <a:r>
              <a:rPr lang="en-US" baseline="0" dirty="0" err="1"/>
              <a:t>vậy</a:t>
            </a:r>
            <a:r>
              <a:rPr lang="en-US" baseline="0" dirty="0"/>
              <a:t>, </a:t>
            </a:r>
            <a:r>
              <a:rPr lang="en-US" baseline="0" dirty="0" err="1"/>
              <a:t>kĩ</a:t>
            </a:r>
            <a:r>
              <a:rPr lang="en-US" baseline="0" dirty="0"/>
              <a:t> </a:t>
            </a:r>
            <a:r>
              <a:rPr lang="en-US" baseline="0" dirty="0" err="1"/>
              <a:t>thuật</a:t>
            </a:r>
            <a:r>
              <a:rPr lang="en-US" baseline="0" dirty="0"/>
              <a:t> </a:t>
            </a:r>
            <a:r>
              <a:rPr lang="en-US" baseline="0" dirty="0" err="1"/>
              <a:t>mà</a:t>
            </a:r>
            <a:r>
              <a:rPr lang="en-US" baseline="0" dirty="0"/>
              <a:t> </a:t>
            </a:r>
            <a:r>
              <a:rPr lang="en-US" baseline="0" dirty="0" err="1"/>
              <a:t>bọn</a:t>
            </a:r>
            <a:r>
              <a:rPr lang="en-US" baseline="0" dirty="0"/>
              <a:t> </a:t>
            </a:r>
            <a:r>
              <a:rPr lang="en-US" baseline="0" dirty="0" err="1"/>
              <a:t>em</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để</a:t>
            </a:r>
            <a:r>
              <a:rPr lang="en-US" baseline="0" dirty="0"/>
              <a:t> </a:t>
            </a:r>
            <a:r>
              <a:rPr lang="en-US" baseline="0" dirty="0" err="1"/>
              <a:t>xử</a:t>
            </a:r>
            <a:r>
              <a:rPr lang="en-US" baseline="0" dirty="0"/>
              <a:t> </a:t>
            </a:r>
            <a:r>
              <a:rPr lang="en-US" baseline="0" dirty="0" err="1"/>
              <a:t>lý</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từ</a:t>
            </a:r>
            <a:r>
              <a:rPr lang="en-US" baseline="0" dirty="0"/>
              <a:t> camera </a:t>
            </a:r>
            <a:r>
              <a:rPr lang="en-US" baseline="0" dirty="0" err="1"/>
              <a:t>trên</a:t>
            </a:r>
            <a:r>
              <a:rPr lang="en-US" baseline="0" dirty="0"/>
              <a:t> </a:t>
            </a:r>
            <a:r>
              <a:rPr lang="en-US" baseline="0" dirty="0" err="1"/>
              <a:t>xe</a:t>
            </a:r>
            <a:r>
              <a:rPr lang="en-US" baseline="0" dirty="0"/>
              <a:t> </a:t>
            </a:r>
            <a:r>
              <a:rPr lang="en-US" baseline="0" dirty="0" err="1"/>
              <a:t>sẽ</a:t>
            </a:r>
            <a:r>
              <a:rPr lang="en-US" baseline="0" dirty="0"/>
              <a:t> </a:t>
            </a:r>
            <a:r>
              <a:rPr lang="en-US" baseline="0" dirty="0" err="1"/>
              <a:t>là</a:t>
            </a:r>
            <a:r>
              <a:rPr lang="en-US" baseline="0" dirty="0"/>
              <a:t> Semantic Segmentation. </a:t>
            </a:r>
            <a:r>
              <a:rPr lang="en-US" baseline="0" dirty="0" err="1"/>
              <a:t>Kĩ</a:t>
            </a:r>
            <a:r>
              <a:rPr lang="en-US" baseline="0" dirty="0"/>
              <a:t> </a:t>
            </a:r>
            <a:r>
              <a:rPr lang="en-US" baseline="0" dirty="0" err="1"/>
              <a:t>thuật</a:t>
            </a:r>
            <a:r>
              <a:rPr lang="en-US" baseline="0" dirty="0"/>
              <a:t> </a:t>
            </a:r>
            <a:r>
              <a:rPr lang="en-US" baseline="0" dirty="0" err="1"/>
              <a:t>này</a:t>
            </a:r>
            <a:r>
              <a:rPr lang="en-US" baseline="0" dirty="0"/>
              <a:t> </a:t>
            </a:r>
            <a:r>
              <a:rPr lang="en-US" baseline="0" dirty="0" err="1"/>
              <a:t>về</a:t>
            </a:r>
            <a:r>
              <a:rPr lang="en-US" baseline="0" dirty="0"/>
              <a:t> </a:t>
            </a:r>
            <a:r>
              <a:rPr lang="en-US" baseline="0" dirty="0" err="1"/>
              <a:t>cơ</a:t>
            </a:r>
            <a:r>
              <a:rPr lang="en-US" baseline="0" dirty="0"/>
              <a:t> </a:t>
            </a:r>
            <a:r>
              <a:rPr lang="en-US" baseline="0" dirty="0" err="1"/>
              <a:t>bản</a:t>
            </a:r>
            <a:r>
              <a:rPr lang="en-US" baseline="0" dirty="0"/>
              <a:t> </a:t>
            </a:r>
            <a:r>
              <a:rPr lang="en-US" baseline="0" dirty="0" err="1"/>
              <a:t>là</a:t>
            </a:r>
            <a:r>
              <a:rPr lang="en-US" baseline="0" dirty="0"/>
              <a:t> </a:t>
            </a:r>
            <a:r>
              <a:rPr lang="en-US" baseline="0" dirty="0" err="1"/>
              <a:t>chúng</a:t>
            </a:r>
            <a:r>
              <a:rPr lang="en-US" baseline="0" dirty="0"/>
              <a:t> ta </a:t>
            </a:r>
            <a:r>
              <a:rPr lang="en-US" baseline="0" dirty="0" err="1"/>
              <a:t>sẽ</a:t>
            </a:r>
            <a:r>
              <a:rPr lang="en-US" baseline="0" dirty="0"/>
              <a:t> </a:t>
            </a:r>
            <a:r>
              <a:rPr lang="en-US" baseline="0" dirty="0" err="1"/>
              <a:t>phân</a:t>
            </a:r>
            <a:r>
              <a:rPr lang="en-US" baseline="0" dirty="0"/>
              <a:t> </a:t>
            </a:r>
            <a:r>
              <a:rPr lang="en-US" baseline="0" dirty="0" err="1"/>
              <a:t>đoạn</a:t>
            </a:r>
            <a:r>
              <a:rPr lang="en-US" baseline="0" dirty="0"/>
              <a:t> </a:t>
            </a:r>
            <a:r>
              <a:rPr lang="en-US" baseline="0" dirty="0" err="1"/>
              <a:t>các</a:t>
            </a:r>
            <a:r>
              <a:rPr lang="en-US" baseline="0" dirty="0"/>
              <a:t> </a:t>
            </a:r>
            <a:r>
              <a:rPr lang="en-US" baseline="0" dirty="0" err="1"/>
              <a:t>vùng</a:t>
            </a:r>
            <a:r>
              <a:rPr lang="en-US" baseline="0" dirty="0"/>
              <a:t> </a:t>
            </a:r>
            <a:r>
              <a:rPr lang="en-US" baseline="0" dirty="0" err="1"/>
              <a:t>ảnh</a:t>
            </a:r>
            <a:r>
              <a:rPr lang="en-US" baseline="0" dirty="0"/>
              <a:t> </a:t>
            </a:r>
            <a:r>
              <a:rPr lang="en-US" baseline="0" dirty="0" err="1"/>
              <a:t>theo</a:t>
            </a:r>
            <a:r>
              <a:rPr lang="en-US" baseline="0" dirty="0"/>
              <a:t> </a:t>
            </a:r>
            <a:r>
              <a:rPr lang="en-US" baseline="0" dirty="0" err="1"/>
              <a:t>những</a:t>
            </a:r>
            <a:r>
              <a:rPr lang="en-US" baseline="0" dirty="0"/>
              <a:t> </a:t>
            </a:r>
            <a:r>
              <a:rPr lang="en-US" baseline="0" dirty="0" err="1"/>
              <a:t>nhãn</a:t>
            </a:r>
            <a:r>
              <a:rPr lang="en-US" baseline="0" dirty="0"/>
              <a:t> </a:t>
            </a:r>
            <a:r>
              <a:rPr lang="en-US" baseline="0" dirty="0" err="1"/>
              <a:t>khác</a:t>
            </a:r>
            <a:r>
              <a:rPr lang="en-US" baseline="0" dirty="0"/>
              <a:t> </a:t>
            </a:r>
            <a:r>
              <a:rPr lang="en-US" baseline="0" dirty="0" err="1"/>
              <a:t>nhau</a:t>
            </a:r>
            <a:r>
              <a:rPr lang="en-US" baseline="0" dirty="0"/>
              <a:t>. </a:t>
            </a:r>
            <a:r>
              <a:rPr lang="en-US" baseline="0" dirty="0" err="1"/>
              <a:t>Trong</a:t>
            </a:r>
            <a:r>
              <a:rPr lang="en-US" baseline="0" dirty="0"/>
              <a:t> </a:t>
            </a:r>
            <a:r>
              <a:rPr lang="en-US" baseline="0" dirty="0" err="1"/>
              <a:t>việc</a:t>
            </a:r>
            <a:r>
              <a:rPr lang="en-US" baseline="0" dirty="0"/>
              <a:t> </a:t>
            </a:r>
            <a:r>
              <a:rPr lang="en-US" baseline="0" dirty="0" err="1"/>
              <a:t>xử</a:t>
            </a:r>
            <a:r>
              <a:rPr lang="en-US" baseline="0" dirty="0"/>
              <a:t> </a:t>
            </a:r>
            <a:r>
              <a:rPr lang="en-US" baseline="0" dirty="0" err="1"/>
              <a:t>lý</a:t>
            </a:r>
            <a:r>
              <a:rPr lang="en-US" baseline="0" dirty="0"/>
              <a:t> </a:t>
            </a:r>
            <a:r>
              <a:rPr lang="en-US" baseline="0" dirty="0" err="1"/>
              <a:t>xe</a:t>
            </a:r>
            <a:r>
              <a:rPr lang="en-US" baseline="0" dirty="0"/>
              <a:t> </a:t>
            </a:r>
            <a:r>
              <a:rPr lang="en-US" baseline="0" dirty="0" err="1"/>
              <a:t>tự</a:t>
            </a:r>
            <a:r>
              <a:rPr lang="en-US" baseline="0" dirty="0"/>
              <a:t> </a:t>
            </a:r>
            <a:r>
              <a:rPr lang="en-US" baseline="0" dirty="0" err="1"/>
              <a:t>hành</a:t>
            </a:r>
            <a:r>
              <a:rPr lang="en-US" baseline="0" dirty="0"/>
              <a:t>, semantic segmentation </a:t>
            </a:r>
            <a:r>
              <a:rPr lang="en-US" baseline="0" dirty="0" err="1"/>
              <a:t>cung</a:t>
            </a:r>
            <a:r>
              <a:rPr lang="en-US" baseline="0" dirty="0"/>
              <a:t> </a:t>
            </a:r>
            <a:r>
              <a:rPr lang="en-US" baseline="0" dirty="0" err="1"/>
              <a:t>cấp</a:t>
            </a:r>
            <a:r>
              <a:rPr lang="en-US" baseline="0" dirty="0"/>
              <a:t> </a:t>
            </a:r>
            <a:r>
              <a:rPr lang="en-US" baseline="0" dirty="0" err="1"/>
              <a:t>các</a:t>
            </a:r>
            <a:r>
              <a:rPr lang="en-US" baseline="0" dirty="0"/>
              <a:t> </a:t>
            </a:r>
            <a:r>
              <a:rPr lang="en-US" baseline="0" dirty="0" err="1"/>
              <a:t>thông</a:t>
            </a:r>
            <a:r>
              <a:rPr lang="en-US" baseline="0" dirty="0"/>
              <a:t> tin </a:t>
            </a:r>
            <a:r>
              <a:rPr lang="en-US" baseline="0" dirty="0" err="1"/>
              <a:t>về</a:t>
            </a:r>
            <a:r>
              <a:rPr lang="en-US" baseline="0" dirty="0"/>
              <a:t> </a:t>
            </a:r>
            <a:r>
              <a:rPr lang="en-US" baseline="0" dirty="0" err="1"/>
              <a:t>không</a:t>
            </a:r>
            <a:r>
              <a:rPr lang="en-US" baseline="0" dirty="0"/>
              <a:t> </a:t>
            </a:r>
            <a:r>
              <a:rPr lang="en-US" baseline="0" dirty="0" err="1"/>
              <a:t>gian</a:t>
            </a:r>
            <a:r>
              <a:rPr lang="en-US" baseline="0" dirty="0"/>
              <a:t> ở </a:t>
            </a:r>
            <a:r>
              <a:rPr lang="en-US" baseline="0" dirty="0" err="1"/>
              <a:t>trên</a:t>
            </a:r>
            <a:r>
              <a:rPr lang="en-US" baseline="0" dirty="0"/>
              <a:t> </a:t>
            </a:r>
            <a:r>
              <a:rPr lang="en-US" baseline="0" dirty="0" err="1"/>
              <a:t>đường</a:t>
            </a:r>
            <a:r>
              <a:rPr lang="en-US" baseline="0" dirty="0"/>
              <a:t> </a:t>
            </a:r>
            <a:r>
              <a:rPr lang="en-US" baseline="0" dirty="0" err="1"/>
              <a:t>như</a:t>
            </a:r>
            <a:r>
              <a:rPr lang="en-US" baseline="0" dirty="0"/>
              <a:t> </a:t>
            </a:r>
            <a:r>
              <a:rPr lang="en-US" baseline="0" dirty="0" err="1"/>
              <a:t>xác</a:t>
            </a:r>
            <a:r>
              <a:rPr lang="en-US" baseline="0" dirty="0"/>
              <a:t> </a:t>
            </a:r>
            <a:r>
              <a:rPr lang="en-US" baseline="0" dirty="0" err="1"/>
              <a:t>định</a:t>
            </a:r>
            <a:r>
              <a:rPr lang="en-US" baseline="0" dirty="0"/>
              <a:t> </a:t>
            </a:r>
            <a:r>
              <a:rPr lang="en-US" baseline="0" dirty="0" err="1"/>
              <a:t>đường</a:t>
            </a:r>
            <a:r>
              <a:rPr lang="en-US" baseline="0" dirty="0"/>
              <a:t>, ô </a:t>
            </a:r>
            <a:r>
              <a:rPr lang="en-US" baseline="0" dirty="0" err="1"/>
              <a:t>tô</a:t>
            </a:r>
            <a:r>
              <a:rPr lang="en-US" baseline="0" dirty="0"/>
              <a:t>, </a:t>
            </a:r>
            <a:r>
              <a:rPr lang="en-US" baseline="0" dirty="0" err="1"/>
              <a:t>người</a:t>
            </a:r>
            <a:r>
              <a:rPr lang="en-US" baseline="0" dirty="0"/>
              <a:t> </a:t>
            </a:r>
            <a:r>
              <a:rPr lang="en-US" baseline="0" dirty="0" err="1"/>
              <a:t>đi</a:t>
            </a:r>
            <a:r>
              <a:rPr lang="en-US" baseline="0" dirty="0"/>
              <a:t> </a:t>
            </a:r>
            <a:r>
              <a:rPr lang="en-US" baseline="0" dirty="0" err="1"/>
              <a:t>bộ</a:t>
            </a:r>
            <a:r>
              <a:rPr lang="en-US" baseline="0" dirty="0"/>
              <a:t> </a:t>
            </a:r>
            <a:r>
              <a:rPr lang="en-US" baseline="0" dirty="0" err="1"/>
              <a:t>để</a:t>
            </a:r>
            <a:r>
              <a:rPr lang="en-US" baseline="0" dirty="0"/>
              <a:t> </a:t>
            </a:r>
            <a:r>
              <a:rPr lang="en-US" baseline="0" dirty="0" err="1"/>
              <a:t>hỗ</a:t>
            </a:r>
            <a:r>
              <a:rPr lang="en-US" baseline="0" dirty="0"/>
              <a:t> </a:t>
            </a:r>
            <a:r>
              <a:rPr lang="en-US" baseline="0" dirty="0" err="1"/>
              <a:t>trợ</a:t>
            </a:r>
            <a:r>
              <a:rPr lang="en-US" baseline="0" dirty="0"/>
              <a:t> </a:t>
            </a:r>
            <a:r>
              <a:rPr lang="en-US" baseline="0" dirty="0" err="1"/>
              <a:t>xe</a:t>
            </a:r>
            <a:r>
              <a:rPr lang="en-US" baseline="0" dirty="0"/>
              <a:t> </a:t>
            </a:r>
            <a:r>
              <a:rPr lang="en-US" baseline="0" dirty="0" err="1"/>
              <a:t>tự</a:t>
            </a:r>
            <a:r>
              <a:rPr lang="en-US" baseline="0" dirty="0"/>
              <a:t> </a:t>
            </a:r>
            <a:r>
              <a:rPr lang="en-US" baseline="0" dirty="0" err="1"/>
              <a:t>lái</a:t>
            </a:r>
            <a:endParaRPr dirty="0"/>
          </a:p>
        </p:txBody>
      </p:sp>
    </p:spTree>
    <p:extLst>
      <p:ext uri="{BB962C8B-B14F-4D97-AF65-F5344CB8AC3E}">
        <p14:creationId xmlns:p14="http://schemas.microsoft.com/office/powerpoint/2010/main" val="129319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dirty="0"/>
              <a:t>- </a:t>
            </a:r>
            <a:r>
              <a:rPr lang="en-US" dirty="0" err="1"/>
              <a:t>Đây</a:t>
            </a:r>
            <a:r>
              <a:rPr lang="en-US" baseline="0" dirty="0"/>
              <a:t> </a:t>
            </a:r>
            <a:r>
              <a:rPr lang="en-US" baseline="0" dirty="0" err="1"/>
              <a:t>là</a:t>
            </a:r>
            <a:r>
              <a:rPr lang="en-US" baseline="0" dirty="0"/>
              <a:t> input </a:t>
            </a:r>
            <a:r>
              <a:rPr lang="en-US" baseline="0" dirty="0" err="1"/>
              <a:t>và</a:t>
            </a:r>
            <a:r>
              <a:rPr lang="en-US" baseline="0" dirty="0"/>
              <a:t> output </a:t>
            </a:r>
            <a:r>
              <a:rPr lang="en-US" baseline="0" dirty="0" err="1"/>
              <a:t>của</a:t>
            </a:r>
            <a:r>
              <a:rPr lang="en-US" baseline="0" dirty="0"/>
              <a:t> </a:t>
            </a:r>
            <a:r>
              <a:rPr lang="en-US" baseline="0" dirty="0" err="1"/>
              <a:t>đồ</a:t>
            </a:r>
            <a:r>
              <a:rPr lang="en-US" baseline="0" dirty="0"/>
              <a:t> </a:t>
            </a:r>
            <a:r>
              <a:rPr lang="en-US" baseline="0" dirty="0" err="1"/>
              <a:t>án</a:t>
            </a:r>
            <a:r>
              <a:rPr lang="en-US" baseline="0" dirty="0"/>
              <a:t> </a:t>
            </a:r>
            <a:r>
              <a:rPr lang="en-US" baseline="0" dirty="0" err="1"/>
              <a:t>tụi</a:t>
            </a:r>
            <a:r>
              <a:rPr lang="en-US" baseline="0" dirty="0"/>
              <a:t> </a:t>
            </a:r>
            <a:r>
              <a:rPr lang="en-US" baseline="0" dirty="0" err="1"/>
              <a:t>mình</a:t>
            </a:r>
            <a:r>
              <a:rPr lang="en-US" baseline="0" dirty="0"/>
              <a:t> </a:t>
            </a:r>
            <a:r>
              <a:rPr lang="en-US" baseline="0" dirty="0" err="1"/>
              <a:t>đã</a:t>
            </a:r>
            <a:r>
              <a:rPr lang="en-US" baseline="0" dirty="0"/>
              <a:t> </a:t>
            </a:r>
            <a:r>
              <a:rPr lang="en-US" baseline="0" dirty="0" err="1"/>
              <a:t>làm.Input</a:t>
            </a:r>
            <a:r>
              <a:rPr lang="en-US" baseline="0" dirty="0"/>
              <a:t> </a:t>
            </a:r>
            <a:r>
              <a:rPr lang="en-US" baseline="0" dirty="0" err="1"/>
              <a:t>sẽ</a:t>
            </a:r>
            <a:r>
              <a:rPr lang="en-US" baseline="0" dirty="0"/>
              <a:t> </a:t>
            </a:r>
            <a:r>
              <a:rPr lang="en-US" baseline="0" dirty="0" err="1"/>
              <a:t>là</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kích</a:t>
            </a:r>
            <a:r>
              <a:rPr lang="en-US" baseline="0" dirty="0"/>
              <a:t> </a:t>
            </a:r>
            <a:r>
              <a:rPr lang="en-US" baseline="0" dirty="0" err="1"/>
              <a:t>thước</a:t>
            </a:r>
            <a:r>
              <a:rPr lang="en-US" baseline="0" dirty="0"/>
              <a:t> 256x256 </a:t>
            </a:r>
            <a:r>
              <a:rPr lang="en-US" baseline="0" dirty="0" err="1"/>
              <a:t>px</a:t>
            </a:r>
            <a:r>
              <a:rPr lang="en-US" baseline="0" dirty="0"/>
              <a:t> </a:t>
            </a:r>
            <a:r>
              <a:rPr lang="en-US" baseline="0" dirty="0" err="1"/>
              <a:t>từ</a:t>
            </a:r>
            <a:r>
              <a:rPr lang="en-US" baseline="0" dirty="0"/>
              <a:t> </a:t>
            </a:r>
            <a:r>
              <a:rPr lang="en-US" baseline="0" dirty="0" err="1"/>
              <a:t>chiếc</a:t>
            </a:r>
            <a:r>
              <a:rPr lang="en-US" baseline="0" dirty="0"/>
              <a:t> camera </a:t>
            </a:r>
            <a:r>
              <a:rPr lang="en-US" baseline="0" dirty="0" err="1"/>
              <a:t>trước</a:t>
            </a:r>
            <a:r>
              <a:rPr lang="en-US" baseline="0" dirty="0"/>
              <a:t> </a:t>
            </a:r>
            <a:r>
              <a:rPr lang="en-US" baseline="0" dirty="0" err="1"/>
              <a:t>của</a:t>
            </a:r>
            <a:r>
              <a:rPr lang="en-US" baseline="0" dirty="0"/>
              <a:t> </a:t>
            </a:r>
            <a:r>
              <a:rPr lang="en-US" baseline="0" dirty="0" err="1"/>
              <a:t>xe</a:t>
            </a:r>
            <a:r>
              <a:rPr lang="en-US" baseline="0" dirty="0"/>
              <a:t> ô </a:t>
            </a:r>
            <a:r>
              <a:rPr lang="en-US" baseline="0" dirty="0" err="1"/>
              <a:t>tô</a:t>
            </a:r>
            <a:r>
              <a:rPr lang="en-US" baseline="0" dirty="0"/>
              <a:t> </a:t>
            </a:r>
            <a:r>
              <a:rPr lang="en-US" baseline="0" dirty="0" err="1"/>
              <a:t>và</a:t>
            </a:r>
            <a:r>
              <a:rPr lang="en-US" baseline="0" dirty="0"/>
              <a:t> output </a:t>
            </a:r>
            <a:r>
              <a:rPr lang="en-US" baseline="0" dirty="0" err="1"/>
              <a:t>là</a:t>
            </a:r>
            <a:r>
              <a:rPr lang="en-US" baseline="0" dirty="0"/>
              <a:t> </a:t>
            </a:r>
            <a:r>
              <a:rPr lang="en-US" baseline="0" dirty="0" err="1"/>
              <a:t>tấm</a:t>
            </a:r>
            <a:r>
              <a:rPr lang="en-US" baseline="0" dirty="0"/>
              <a:t> </a:t>
            </a:r>
            <a:r>
              <a:rPr lang="en-US" baseline="0" dirty="0" err="1"/>
              <a:t>hình</a:t>
            </a:r>
            <a:r>
              <a:rPr lang="en-US" baseline="0" dirty="0"/>
              <a:t> </a:t>
            </a:r>
            <a:r>
              <a:rPr lang="en-US" baseline="0" dirty="0" err="1"/>
              <a:t>đó</a:t>
            </a:r>
            <a:r>
              <a:rPr lang="en-US" baseline="0" dirty="0"/>
              <a:t> </a:t>
            </a:r>
            <a:r>
              <a:rPr lang="en-US" baseline="0" dirty="0" err="1"/>
              <a:t>đã</a:t>
            </a:r>
            <a:r>
              <a:rPr lang="en-US" baseline="0" dirty="0"/>
              <a:t> </a:t>
            </a:r>
            <a:r>
              <a:rPr lang="en-US" baseline="0" dirty="0" err="1"/>
              <a:t>được</a:t>
            </a:r>
            <a:r>
              <a:rPr lang="en-US" baseline="0" dirty="0"/>
              <a:t> </a:t>
            </a:r>
            <a:r>
              <a:rPr lang="en-US" baseline="0" dirty="0" err="1"/>
              <a:t>phân</a:t>
            </a:r>
            <a:r>
              <a:rPr lang="en-US" baseline="0" dirty="0"/>
              <a:t> </a:t>
            </a:r>
            <a:r>
              <a:rPr lang="en-US" baseline="0" dirty="0" err="1"/>
              <a:t>vùng</a:t>
            </a:r>
            <a:r>
              <a:rPr lang="en-US" baseline="0" dirty="0"/>
              <a:t> </a:t>
            </a:r>
            <a:r>
              <a:rPr lang="en-US" baseline="0" dirty="0" err="1"/>
              <a:t>theo</a:t>
            </a:r>
            <a:r>
              <a:rPr lang="en-US" baseline="0" dirty="0"/>
              <a:t> </a:t>
            </a:r>
            <a:r>
              <a:rPr lang="en-US" baseline="0" dirty="0" err="1"/>
              <a:t>các</a:t>
            </a:r>
            <a:r>
              <a:rPr lang="en-US" baseline="0" dirty="0"/>
              <a:t> labels </a:t>
            </a:r>
            <a:r>
              <a:rPr lang="en-US" baseline="0" dirty="0" err="1"/>
              <a:t>mà</a:t>
            </a:r>
            <a:r>
              <a:rPr lang="en-US" baseline="0" dirty="0"/>
              <a:t> team </a:t>
            </a:r>
            <a:r>
              <a:rPr lang="en-US" baseline="0" dirty="0" err="1"/>
              <a:t>mình</a:t>
            </a:r>
            <a:r>
              <a:rPr lang="en-US" baseline="0" dirty="0"/>
              <a:t> </a:t>
            </a:r>
            <a:r>
              <a:rPr lang="en-US" baseline="0" dirty="0" err="1"/>
              <a:t>đã</a:t>
            </a:r>
            <a:r>
              <a:rPr lang="en-US" baseline="0" dirty="0"/>
              <a:t> set</a:t>
            </a:r>
            <a:endParaRPr dirty="0"/>
          </a:p>
        </p:txBody>
      </p:sp>
    </p:spTree>
    <p:extLst>
      <p:ext uri="{BB962C8B-B14F-4D97-AF65-F5344CB8AC3E}">
        <p14:creationId xmlns:p14="http://schemas.microsoft.com/office/powerpoint/2010/main" val="3271944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99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Bộ</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mà</a:t>
            </a:r>
            <a:r>
              <a:rPr lang="en-US" baseline="0" dirty="0"/>
              <a:t> </a:t>
            </a:r>
            <a:r>
              <a:rPr lang="en-US" baseline="0" dirty="0" err="1"/>
              <a:t>bọn</a:t>
            </a:r>
            <a:r>
              <a:rPr lang="en-US" baseline="0" dirty="0"/>
              <a:t> </a:t>
            </a:r>
            <a:r>
              <a:rPr lang="en-US" baseline="0" dirty="0" err="1"/>
              <a:t>em</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là</a:t>
            </a:r>
            <a:r>
              <a:rPr lang="en-US" baseline="0" dirty="0"/>
              <a:t> </a:t>
            </a:r>
            <a:r>
              <a:rPr lang="en-US" baseline="0" dirty="0" err="1"/>
              <a:t>bộ</a:t>
            </a:r>
            <a:r>
              <a:rPr lang="en-US" baseline="0" dirty="0"/>
              <a:t> </a:t>
            </a:r>
            <a:r>
              <a:rPr lang="en-US" baseline="0" dirty="0" err="1"/>
              <a:t>dữ</a:t>
            </a:r>
            <a:r>
              <a:rPr lang="en-US" baseline="0" dirty="0"/>
              <a:t> </a:t>
            </a:r>
            <a:r>
              <a:rPr lang="en-US" baseline="0" dirty="0" err="1"/>
              <a:t>liệu</a:t>
            </a:r>
            <a:r>
              <a:rPr lang="en-US" baseline="0" dirty="0"/>
              <a:t> Cityscapes. </a:t>
            </a:r>
            <a:r>
              <a:rPr lang="en-US" baseline="0" dirty="0" err="1"/>
              <a:t>Lý</a:t>
            </a:r>
            <a:r>
              <a:rPr lang="en-US" baseline="0" dirty="0"/>
              <a:t> do </a:t>
            </a:r>
            <a:r>
              <a:rPr lang="en-US" baseline="0" dirty="0" err="1"/>
              <a:t>mà</a:t>
            </a:r>
            <a:r>
              <a:rPr lang="en-US" baseline="0" dirty="0"/>
              <a:t> </a:t>
            </a:r>
            <a:r>
              <a:rPr lang="en-US" baseline="0" dirty="0" err="1"/>
              <a:t>bọn</a:t>
            </a:r>
            <a:r>
              <a:rPr lang="en-US" baseline="0" dirty="0"/>
              <a:t> </a:t>
            </a:r>
            <a:r>
              <a:rPr lang="en-US" baseline="0" dirty="0" err="1"/>
              <a:t>em</a:t>
            </a:r>
            <a:r>
              <a:rPr lang="en-US" baseline="0" dirty="0"/>
              <a:t> </a:t>
            </a:r>
            <a:r>
              <a:rPr lang="en-US" baseline="0" dirty="0" err="1"/>
              <a:t>chọn</a:t>
            </a:r>
            <a:r>
              <a:rPr lang="en-US" baseline="0" dirty="0"/>
              <a:t> </a:t>
            </a:r>
            <a:r>
              <a:rPr lang="en-US" baseline="0" dirty="0" err="1"/>
              <a:t>bộ</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này</a:t>
            </a:r>
            <a:r>
              <a:rPr lang="en-US" baseline="0" dirty="0"/>
              <a:t> </a:t>
            </a:r>
            <a:r>
              <a:rPr lang="en-US" baseline="0" dirty="0" err="1"/>
              <a:t>là</a:t>
            </a:r>
            <a:r>
              <a:rPr lang="en-US" baseline="0" dirty="0"/>
              <a:t> </a:t>
            </a:r>
            <a:r>
              <a:rPr lang="en-US" baseline="0" dirty="0" err="1"/>
              <a:t>vì</a:t>
            </a:r>
            <a:r>
              <a:rPr lang="en-US" baseline="0" dirty="0"/>
              <a:t> </a:t>
            </a:r>
            <a:r>
              <a:rPr lang="en-US" baseline="0" dirty="0" err="1"/>
              <a:t>nó</a:t>
            </a:r>
            <a:r>
              <a:rPr lang="en-US" baseline="0" dirty="0"/>
              <a:t> </a:t>
            </a:r>
            <a:r>
              <a:rPr lang="en-US" baseline="0" dirty="0" err="1"/>
              <a:t>tập</a:t>
            </a:r>
            <a:r>
              <a:rPr lang="en-US" baseline="0" dirty="0"/>
              <a:t> </a:t>
            </a:r>
            <a:r>
              <a:rPr lang="en-US" baseline="0" dirty="0" err="1"/>
              <a:t>trung</a:t>
            </a:r>
            <a:r>
              <a:rPr lang="en-US" baseline="0" dirty="0"/>
              <a:t> </a:t>
            </a:r>
            <a:r>
              <a:rPr lang="en-US" baseline="0" dirty="0" err="1"/>
              <a:t>vào</a:t>
            </a:r>
            <a:r>
              <a:rPr lang="en-US" baseline="0" dirty="0"/>
              <a:t> scene understanding </a:t>
            </a:r>
            <a:r>
              <a:rPr lang="en-US" baseline="0" dirty="0" err="1"/>
              <a:t>và</a:t>
            </a:r>
            <a:r>
              <a:rPr lang="en-US" baseline="0" dirty="0"/>
              <a:t> </a:t>
            </a:r>
            <a:r>
              <a:rPr lang="en-US" baseline="0" dirty="0" err="1"/>
              <a:t>được</a:t>
            </a:r>
            <a:r>
              <a:rPr lang="en-US" baseline="0" dirty="0"/>
              <a:t> label </a:t>
            </a:r>
            <a:r>
              <a:rPr lang="en-US" baseline="0" dirty="0" err="1"/>
              <a:t>rất</a:t>
            </a:r>
            <a:r>
              <a:rPr lang="en-US" baseline="0" dirty="0"/>
              <a:t> chi </a:t>
            </a:r>
            <a:r>
              <a:rPr lang="en-US" baseline="0" dirty="0" err="1"/>
              <a:t>tiết</a:t>
            </a:r>
            <a:r>
              <a:rPr lang="en-US" baseline="0" dirty="0"/>
              <a:t> </a:t>
            </a:r>
            <a:r>
              <a:rPr lang="en-US" baseline="0" dirty="0" err="1"/>
              <a:t>các</a:t>
            </a:r>
            <a:r>
              <a:rPr lang="en-US" baseline="0" dirty="0"/>
              <a:t> objects </a:t>
            </a:r>
            <a:r>
              <a:rPr lang="en-US" baseline="0" dirty="0" err="1"/>
              <a:t>xuất</a:t>
            </a:r>
            <a:r>
              <a:rPr lang="en-US" baseline="0" dirty="0"/>
              <a:t> </a:t>
            </a:r>
            <a:r>
              <a:rPr lang="en-US" baseline="0" dirty="0" err="1"/>
              <a:t>hiện</a:t>
            </a:r>
            <a:r>
              <a:rPr lang="en-US" baseline="0" dirty="0"/>
              <a:t> </a:t>
            </a:r>
            <a:r>
              <a:rPr lang="en-US" baseline="0" dirty="0" err="1"/>
              <a:t>trong</a:t>
            </a:r>
            <a:r>
              <a:rPr lang="en-US" baseline="0" dirty="0"/>
              <a:t> </a:t>
            </a:r>
            <a:r>
              <a:rPr lang="en-US" baseline="0" dirty="0" err="1"/>
              <a:t>khung</a:t>
            </a:r>
            <a:r>
              <a:rPr lang="en-US" baseline="0" dirty="0"/>
              <a:t> </a:t>
            </a:r>
            <a:r>
              <a:rPr lang="en-US" baseline="0" dirty="0" err="1"/>
              <a:t>hình</a:t>
            </a:r>
            <a:r>
              <a:rPr lang="en-US" baseline="0" dirty="0"/>
              <a:t>. </a:t>
            </a:r>
            <a:r>
              <a:rPr lang="en-US" baseline="0" dirty="0" err="1"/>
              <a:t>Bộ</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này</a:t>
            </a:r>
            <a:r>
              <a:rPr lang="en-US" baseline="0" dirty="0"/>
              <a:t> </a:t>
            </a:r>
            <a:r>
              <a:rPr lang="en-US" baseline="0" dirty="0" err="1"/>
              <a:t>có</a:t>
            </a:r>
            <a:r>
              <a:rPr lang="en-US" baseline="0" dirty="0"/>
              <a:t> </a:t>
            </a:r>
            <a:r>
              <a:rPr lang="en-US" baseline="0" dirty="0" err="1"/>
              <a:t>khoảng</a:t>
            </a:r>
            <a:r>
              <a:rPr lang="en-US" baseline="0" dirty="0"/>
              <a:t> 5000 </a:t>
            </a:r>
            <a:r>
              <a:rPr lang="en-US" baseline="0" dirty="0" err="1"/>
              <a:t>ảnh</a:t>
            </a:r>
            <a:r>
              <a:rPr lang="en-US" baseline="0" dirty="0"/>
              <a:t> </a:t>
            </a:r>
            <a:r>
              <a:rPr lang="en-US" baseline="0" dirty="0" err="1"/>
              <a:t>cho</a:t>
            </a:r>
            <a:r>
              <a:rPr lang="en-US" baseline="0" dirty="0"/>
              <a:t> 30 labels </a:t>
            </a:r>
            <a:r>
              <a:rPr lang="en-US" baseline="0" dirty="0" err="1"/>
              <a:t>khác</a:t>
            </a:r>
            <a:r>
              <a:rPr lang="en-US" baseline="0" dirty="0"/>
              <a:t> </a:t>
            </a:r>
            <a:r>
              <a:rPr lang="en-US" baseline="0" dirty="0" err="1"/>
              <a:t>nhau</a:t>
            </a:r>
            <a:r>
              <a:rPr lang="en-US" baseline="0" dirty="0"/>
              <a:t> </a:t>
            </a:r>
            <a:r>
              <a:rPr lang="en-US" baseline="0" dirty="0" err="1"/>
              <a:t>nhưng</a:t>
            </a:r>
            <a:r>
              <a:rPr lang="en-US" baseline="0" dirty="0"/>
              <a:t> </a:t>
            </a:r>
            <a:r>
              <a:rPr lang="en-US" baseline="0" dirty="0" err="1"/>
              <a:t>để</a:t>
            </a:r>
            <a:r>
              <a:rPr lang="en-US" baseline="0" dirty="0"/>
              <a:t> </a:t>
            </a:r>
            <a:r>
              <a:rPr lang="en-US" baseline="0" dirty="0" err="1"/>
              <a:t>đơn</a:t>
            </a:r>
            <a:r>
              <a:rPr lang="en-US" baseline="0" dirty="0"/>
              <a:t> </a:t>
            </a:r>
            <a:r>
              <a:rPr lang="en-US" baseline="0" dirty="0" err="1"/>
              <a:t>giản</a:t>
            </a:r>
            <a:r>
              <a:rPr lang="en-US" baseline="0" dirty="0"/>
              <a:t> </a:t>
            </a:r>
            <a:r>
              <a:rPr lang="en-US" baseline="0" dirty="0" err="1"/>
              <a:t>và</a:t>
            </a:r>
            <a:r>
              <a:rPr lang="en-US" baseline="0" dirty="0"/>
              <a:t> </a:t>
            </a:r>
            <a:r>
              <a:rPr lang="en-US" baseline="0" dirty="0" err="1"/>
              <a:t>tiết</a:t>
            </a:r>
            <a:r>
              <a:rPr lang="en-US" baseline="0" dirty="0"/>
              <a:t> </a:t>
            </a:r>
            <a:r>
              <a:rPr lang="en-US" baseline="0" dirty="0" err="1"/>
              <a:t>kiệm</a:t>
            </a:r>
            <a:r>
              <a:rPr lang="en-US" baseline="0" dirty="0"/>
              <a:t> </a:t>
            </a:r>
            <a:r>
              <a:rPr lang="en-US" baseline="0" dirty="0" err="1"/>
              <a:t>thời</a:t>
            </a:r>
            <a:r>
              <a:rPr lang="en-US" baseline="0" dirty="0"/>
              <a:t> </a:t>
            </a:r>
            <a:r>
              <a:rPr lang="en-US" baseline="0" dirty="0" err="1"/>
              <a:t>gian</a:t>
            </a:r>
            <a:r>
              <a:rPr lang="en-US" baseline="0" dirty="0"/>
              <a:t> </a:t>
            </a:r>
            <a:r>
              <a:rPr lang="en-US" baseline="0" dirty="0" err="1"/>
              <a:t>hơn</a:t>
            </a:r>
            <a:r>
              <a:rPr lang="en-US" baseline="0" dirty="0"/>
              <a:t> </a:t>
            </a:r>
            <a:r>
              <a:rPr lang="en-US" baseline="0" dirty="0" err="1"/>
              <a:t>thì</a:t>
            </a:r>
            <a:r>
              <a:rPr lang="en-US" baseline="0" dirty="0"/>
              <a:t> </a:t>
            </a:r>
            <a:r>
              <a:rPr lang="en-US" baseline="0" dirty="0" err="1"/>
              <a:t>bọn</a:t>
            </a:r>
            <a:r>
              <a:rPr lang="en-US" baseline="0" dirty="0"/>
              <a:t> </a:t>
            </a:r>
            <a:r>
              <a:rPr lang="en-US" baseline="0" dirty="0" err="1"/>
              <a:t>em</a:t>
            </a:r>
            <a:r>
              <a:rPr lang="en-US" baseline="0" dirty="0"/>
              <a:t> </a:t>
            </a:r>
            <a:r>
              <a:rPr lang="en-US" baseline="0" dirty="0" err="1"/>
              <a:t>sẽ</a:t>
            </a:r>
            <a:r>
              <a:rPr lang="en-US" baseline="0" dirty="0"/>
              <a:t> </a:t>
            </a:r>
            <a:r>
              <a:rPr lang="en-US" baseline="0" dirty="0" err="1"/>
              <a:t>chỉ</a:t>
            </a:r>
            <a:r>
              <a:rPr lang="en-US" baseline="0" dirty="0"/>
              <a:t> </a:t>
            </a:r>
            <a:r>
              <a:rPr lang="en-US" baseline="0" dirty="0" err="1"/>
              <a:t>làm</a:t>
            </a:r>
            <a:r>
              <a:rPr lang="en-US" baseline="0" dirty="0"/>
              <a:t> </a:t>
            </a:r>
            <a:r>
              <a:rPr lang="en-US" baseline="0" dirty="0" err="1"/>
              <a:t>trên</a:t>
            </a:r>
            <a:r>
              <a:rPr lang="en-US" baseline="0" dirty="0"/>
              <a:t> 6 labels </a:t>
            </a:r>
            <a:r>
              <a:rPr lang="en-US" baseline="0" dirty="0" err="1"/>
              <a:t>thôi</a:t>
            </a:r>
            <a:endParaRPr dirty="0"/>
          </a:p>
        </p:txBody>
      </p:sp>
    </p:spTree>
    <p:extLst>
      <p:ext uri="{BB962C8B-B14F-4D97-AF65-F5344CB8AC3E}">
        <p14:creationId xmlns:p14="http://schemas.microsoft.com/office/powerpoint/2010/main" val="298903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41ac0a2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f41ac0a2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19"/>
        <p:cNvGrpSpPr/>
        <p:nvPr/>
      </p:nvGrpSpPr>
      <p:grpSpPr>
        <a:xfrm>
          <a:off x="0" y="0"/>
          <a:ext cx="0" cy="0"/>
          <a:chOff x="0" y="0"/>
          <a:chExt cx="0" cy="0"/>
        </a:xfrm>
      </p:grpSpPr>
      <p:sp>
        <p:nvSpPr>
          <p:cNvPr id="120" name="Google Shape;120;p7"/>
          <p:cNvSpPr/>
          <p:nvPr/>
        </p:nvSpPr>
        <p:spPr>
          <a:xfrm>
            <a:off x="376000" y="469250"/>
            <a:ext cx="4602385" cy="6228779"/>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7"/>
          <p:cNvSpPr/>
          <p:nvPr/>
        </p:nvSpPr>
        <p:spPr>
          <a:xfrm>
            <a:off x="530812" y="313977"/>
            <a:ext cx="4598432"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7"/>
          <p:cNvSpPr/>
          <p:nvPr/>
        </p:nvSpPr>
        <p:spPr>
          <a:xfrm>
            <a:off x="529875" y="309450"/>
            <a:ext cx="4598432"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7"/>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7"/>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7"/>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7"/>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7"/>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7"/>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7"/>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2"/>
              </a:buClr>
              <a:buSzPts val="15000"/>
              <a:buNone/>
              <a:defRPr sz="15000">
                <a:solidFill>
                  <a:schemeClr val="lt2"/>
                </a:solidFill>
              </a:defRPr>
            </a:lvl1pPr>
            <a:lvl2pPr lvl="1" algn="r" rtl="0">
              <a:spcBef>
                <a:spcPts val="0"/>
              </a:spcBef>
              <a:spcAft>
                <a:spcPts val="0"/>
              </a:spcAft>
              <a:buClr>
                <a:schemeClr val="lt2"/>
              </a:buClr>
              <a:buSzPts val="15000"/>
              <a:buNone/>
              <a:defRPr sz="15000">
                <a:solidFill>
                  <a:schemeClr val="lt2"/>
                </a:solidFill>
              </a:defRPr>
            </a:lvl2pPr>
            <a:lvl3pPr lvl="2" algn="r" rtl="0">
              <a:spcBef>
                <a:spcPts val="0"/>
              </a:spcBef>
              <a:spcAft>
                <a:spcPts val="0"/>
              </a:spcAft>
              <a:buClr>
                <a:schemeClr val="lt2"/>
              </a:buClr>
              <a:buSzPts val="15000"/>
              <a:buNone/>
              <a:defRPr sz="15000">
                <a:solidFill>
                  <a:schemeClr val="lt2"/>
                </a:solidFill>
              </a:defRPr>
            </a:lvl3pPr>
            <a:lvl4pPr lvl="3" algn="r" rtl="0">
              <a:spcBef>
                <a:spcPts val="0"/>
              </a:spcBef>
              <a:spcAft>
                <a:spcPts val="0"/>
              </a:spcAft>
              <a:buClr>
                <a:schemeClr val="lt2"/>
              </a:buClr>
              <a:buSzPts val="15000"/>
              <a:buNone/>
              <a:defRPr sz="15000">
                <a:solidFill>
                  <a:schemeClr val="lt2"/>
                </a:solidFill>
              </a:defRPr>
            </a:lvl4pPr>
            <a:lvl5pPr lvl="4" algn="r" rtl="0">
              <a:spcBef>
                <a:spcPts val="0"/>
              </a:spcBef>
              <a:spcAft>
                <a:spcPts val="0"/>
              </a:spcAft>
              <a:buClr>
                <a:schemeClr val="lt2"/>
              </a:buClr>
              <a:buSzPts val="15000"/>
              <a:buNone/>
              <a:defRPr sz="15000">
                <a:solidFill>
                  <a:schemeClr val="lt2"/>
                </a:solidFill>
              </a:defRPr>
            </a:lvl5pPr>
            <a:lvl6pPr lvl="5" algn="r" rtl="0">
              <a:spcBef>
                <a:spcPts val="0"/>
              </a:spcBef>
              <a:spcAft>
                <a:spcPts val="0"/>
              </a:spcAft>
              <a:buClr>
                <a:schemeClr val="lt2"/>
              </a:buClr>
              <a:buSzPts val="15000"/>
              <a:buNone/>
              <a:defRPr sz="15000">
                <a:solidFill>
                  <a:schemeClr val="lt2"/>
                </a:solidFill>
              </a:defRPr>
            </a:lvl6pPr>
            <a:lvl7pPr lvl="6" algn="r" rtl="0">
              <a:spcBef>
                <a:spcPts val="0"/>
              </a:spcBef>
              <a:spcAft>
                <a:spcPts val="0"/>
              </a:spcAft>
              <a:buClr>
                <a:schemeClr val="lt2"/>
              </a:buClr>
              <a:buSzPts val="15000"/>
              <a:buNone/>
              <a:defRPr sz="15000">
                <a:solidFill>
                  <a:schemeClr val="lt2"/>
                </a:solidFill>
              </a:defRPr>
            </a:lvl7pPr>
            <a:lvl8pPr lvl="7" algn="r" rtl="0">
              <a:spcBef>
                <a:spcPts val="0"/>
              </a:spcBef>
              <a:spcAft>
                <a:spcPts val="0"/>
              </a:spcAft>
              <a:buClr>
                <a:schemeClr val="lt2"/>
              </a:buClr>
              <a:buSzPts val="15000"/>
              <a:buNone/>
              <a:defRPr sz="15000">
                <a:solidFill>
                  <a:schemeClr val="lt2"/>
                </a:solidFill>
              </a:defRPr>
            </a:lvl8pPr>
            <a:lvl9pPr lvl="8" algn="r" rtl="0">
              <a:spcBef>
                <a:spcPts val="0"/>
              </a:spcBef>
              <a:spcAft>
                <a:spcPts val="0"/>
              </a:spcAft>
              <a:buClr>
                <a:schemeClr val="lt2"/>
              </a:buClr>
              <a:buSzPts val="15000"/>
              <a:buNone/>
              <a:defRPr sz="15000">
                <a:solidFill>
                  <a:schemeClr val="lt2"/>
                </a:solidFill>
              </a:defRPr>
            </a:lvl9pPr>
          </a:lstStyle>
          <a:p>
            <a:endParaRPr/>
          </a:p>
        </p:txBody>
      </p:sp>
      <p:sp>
        <p:nvSpPr>
          <p:cNvPr id="130" name="Google Shape;130;p7"/>
          <p:cNvSpPr txBox="1">
            <a:spLocks noGrp="1"/>
          </p:cNvSpPr>
          <p:nvPr>
            <p:ph type="body" idx="1"/>
          </p:nvPr>
        </p:nvSpPr>
        <p:spPr>
          <a:xfrm>
            <a:off x="5555625" y="3101575"/>
            <a:ext cx="6220800" cy="261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1" name="Google Shape;131;p7"/>
          <p:cNvSpPr txBox="1">
            <a:spLocks noGrp="1"/>
          </p:cNvSpPr>
          <p:nvPr>
            <p:ph type="title" idx="2"/>
          </p:nvPr>
        </p:nvSpPr>
        <p:spPr>
          <a:xfrm>
            <a:off x="5555625" y="1653625"/>
            <a:ext cx="62208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132" name="Google Shape;132;p7"/>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7"/>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7"/>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7"/>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7"/>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7"/>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7"/>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7"/>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7"/>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7"/>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7"/>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7"/>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7"/>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706677" y="611309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7"/>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7"/>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7"/>
          <p:cNvSpPr/>
          <p:nvPr/>
        </p:nvSpPr>
        <p:spPr>
          <a:xfrm>
            <a:off x="11195615" y="533522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0" name="Google Shape;150;p7"/>
          <p:cNvSpPr/>
          <p:nvPr/>
        </p:nvSpPr>
        <p:spPr>
          <a:xfrm rot="5400000">
            <a:off x="11645012" y="50586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75"/>
        <p:cNvGrpSpPr/>
        <p:nvPr/>
      </p:nvGrpSpPr>
      <p:grpSpPr>
        <a:xfrm>
          <a:off x="0" y="0"/>
          <a:ext cx="0" cy="0"/>
          <a:chOff x="0" y="0"/>
          <a:chExt cx="0" cy="0"/>
        </a:xfrm>
      </p:grpSpPr>
      <p:sp>
        <p:nvSpPr>
          <p:cNvPr id="176" name="Google Shape;176;p9"/>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9"/>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9"/>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9"/>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9"/>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9"/>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9"/>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3" name="Google Shape;183;p9"/>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9"/>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9"/>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9"/>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9"/>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9"/>
          <p:cNvSpPr txBox="1">
            <a:spLocks noGrp="1"/>
          </p:cNvSpPr>
          <p:nvPr>
            <p:ph type="subTitle" idx="1"/>
          </p:nvPr>
        </p:nvSpPr>
        <p:spPr>
          <a:xfrm>
            <a:off x="1355875" y="2019975"/>
            <a:ext cx="9615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89" name="Google Shape;189;p9"/>
          <p:cNvSpPr txBox="1">
            <a:spLocks noGrp="1"/>
          </p:cNvSpPr>
          <p:nvPr>
            <p:ph type="title"/>
          </p:nvPr>
        </p:nvSpPr>
        <p:spPr>
          <a:xfrm>
            <a:off x="1355875" y="1198775"/>
            <a:ext cx="961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0" name="Google Shape;190;p9"/>
          <p:cNvSpPr txBox="1">
            <a:spLocks noGrp="1"/>
          </p:cNvSpPr>
          <p:nvPr>
            <p:ph type="body" idx="2"/>
          </p:nvPr>
        </p:nvSpPr>
        <p:spPr>
          <a:xfrm>
            <a:off x="1355875" y="2680150"/>
            <a:ext cx="96159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1" name="Google Shape;191;p9"/>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9"/>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9"/>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9"/>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9"/>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9"/>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1 Title">
  <p:cSld name="001 Title">
    <p:spTree>
      <p:nvGrpSpPr>
        <p:cNvPr id="1" name="Shape 10"/>
        <p:cNvGrpSpPr/>
        <p:nvPr/>
      </p:nvGrpSpPr>
      <p:grpSpPr>
        <a:xfrm>
          <a:off x="0" y="0"/>
          <a:ext cx="0" cy="0"/>
          <a:chOff x="0" y="0"/>
          <a:chExt cx="0" cy="0"/>
        </a:xfrm>
      </p:grpSpPr>
      <p:sp>
        <p:nvSpPr>
          <p:cNvPr id="11" name="Google Shape;11;p2"/>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211107" y="1418417"/>
            <a:ext cx="4144328" cy="4696301"/>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901177" y="111514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621012" y="495356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1066513" y="5351525"/>
            <a:ext cx="375069" cy="375069"/>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6656135"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140463"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624792"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715552" y="18851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9937415" y="55359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561011"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5325636"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09931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86393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462856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39318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561011" y="138220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561011" y="16266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5561011" y="18710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11474727" y="10391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11474727" y="12835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11474727" y="15280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11474727" y="17724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txBox="1">
            <a:spLocks noGrp="1"/>
          </p:cNvSpPr>
          <p:nvPr>
            <p:ph type="title"/>
          </p:nvPr>
        </p:nvSpPr>
        <p:spPr>
          <a:xfrm>
            <a:off x="6016834" y="1851863"/>
            <a:ext cx="5268000" cy="1230600"/>
          </a:xfrm>
          <a:prstGeom prst="rect">
            <a:avLst/>
          </a:prstGeom>
        </p:spPr>
        <p:txBody>
          <a:bodyPr spcFirstLastPara="1" wrap="square" lIns="121900" tIns="121900" rIns="121900" bIns="121900" anchor="t" anchorCtr="0">
            <a:noAutofit/>
          </a:bodyPr>
          <a:lstStyle>
            <a:lvl1pPr lvl="0" algn="r">
              <a:lnSpc>
                <a:spcPct val="80000"/>
              </a:lnSpc>
              <a:spcBef>
                <a:spcPts val="0"/>
              </a:spcBef>
              <a:spcAft>
                <a:spcPts val="0"/>
              </a:spcAft>
              <a:buSzPts val="6600"/>
              <a:buNone/>
              <a:defRPr sz="6600"/>
            </a:lvl1pPr>
            <a:lvl2pPr lvl="1" algn="r">
              <a:spcBef>
                <a:spcPts val="0"/>
              </a:spcBef>
              <a:spcAft>
                <a:spcPts val="0"/>
              </a:spcAft>
              <a:buSzPts val="6800"/>
              <a:buNone/>
              <a:defRPr sz="6800"/>
            </a:lvl2pPr>
            <a:lvl3pPr lvl="2" algn="r">
              <a:spcBef>
                <a:spcPts val="0"/>
              </a:spcBef>
              <a:spcAft>
                <a:spcPts val="0"/>
              </a:spcAft>
              <a:buSzPts val="6800"/>
              <a:buNone/>
              <a:defRPr sz="6800"/>
            </a:lvl3pPr>
            <a:lvl4pPr lvl="3" algn="r">
              <a:spcBef>
                <a:spcPts val="0"/>
              </a:spcBef>
              <a:spcAft>
                <a:spcPts val="0"/>
              </a:spcAft>
              <a:buSzPts val="6800"/>
              <a:buNone/>
              <a:defRPr sz="6800"/>
            </a:lvl4pPr>
            <a:lvl5pPr lvl="4" algn="r">
              <a:spcBef>
                <a:spcPts val="0"/>
              </a:spcBef>
              <a:spcAft>
                <a:spcPts val="0"/>
              </a:spcAft>
              <a:buSzPts val="6800"/>
              <a:buNone/>
              <a:defRPr sz="6800"/>
            </a:lvl5pPr>
            <a:lvl6pPr lvl="5" algn="r">
              <a:spcBef>
                <a:spcPts val="0"/>
              </a:spcBef>
              <a:spcAft>
                <a:spcPts val="0"/>
              </a:spcAft>
              <a:buSzPts val="6800"/>
              <a:buNone/>
              <a:defRPr sz="6800"/>
            </a:lvl6pPr>
            <a:lvl7pPr lvl="6" algn="r">
              <a:spcBef>
                <a:spcPts val="0"/>
              </a:spcBef>
              <a:spcAft>
                <a:spcPts val="0"/>
              </a:spcAft>
              <a:buSzPts val="6800"/>
              <a:buNone/>
              <a:defRPr sz="6800"/>
            </a:lvl7pPr>
            <a:lvl8pPr lvl="7" algn="r">
              <a:spcBef>
                <a:spcPts val="0"/>
              </a:spcBef>
              <a:spcAft>
                <a:spcPts val="0"/>
              </a:spcAft>
              <a:buSzPts val="6800"/>
              <a:buNone/>
              <a:defRPr sz="6800"/>
            </a:lvl8pPr>
            <a:lvl9pPr lvl="8" algn="r">
              <a:spcBef>
                <a:spcPts val="0"/>
              </a:spcBef>
              <a:spcAft>
                <a:spcPts val="0"/>
              </a:spcAft>
              <a:buSzPts val="6800"/>
              <a:buNone/>
              <a:defRPr sz="6800"/>
            </a:lvl9pPr>
          </a:lstStyle>
          <a:p>
            <a:endParaRPr/>
          </a:p>
        </p:txBody>
      </p:sp>
      <p:sp>
        <p:nvSpPr>
          <p:cNvPr id="44" name="Google Shape;44;p2"/>
          <p:cNvSpPr txBox="1">
            <a:spLocks noGrp="1"/>
          </p:cNvSpPr>
          <p:nvPr>
            <p:ph type="subTitle" idx="1"/>
          </p:nvPr>
        </p:nvSpPr>
        <p:spPr>
          <a:xfrm>
            <a:off x="6007931" y="4078311"/>
            <a:ext cx="5277000" cy="717900"/>
          </a:xfrm>
          <a:prstGeom prst="rect">
            <a:avLst/>
          </a:prstGeom>
        </p:spPr>
        <p:txBody>
          <a:bodyPr spcFirstLastPara="1" wrap="square" lIns="121900" tIns="121900" rIns="121900" bIns="121900" anchor="t" anchorCtr="0">
            <a:noAutofit/>
          </a:bodyPr>
          <a:lstStyle>
            <a:lvl1pPr lvl="0" algn="r">
              <a:spcBef>
                <a:spcPts val="0"/>
              </a:spcBef>
              <a:spcAft>
                <a:spcPts val="0"/>
              </a:spcAft>
              <a:buSzPts val="1900"/>
              <a:buNone/>
              <a:defRPr/>
            </a:lvl1pPr>
            <a:lvl2pPr lvl="1" algn="r">
              <a:spcBef>
                <a:spcPts val="210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a:endParaRPr/>
          </a:p>
        </p:txBody>
      </p:sp>
      <p:sp>
        <p:nvSpPr>
          <p:cNvPr id="45" name="Google Shape;45;p2"/>
          <p:cNvSpPr/>
          <p:nvPr/>
        </p:nvSpPr>
        <p:spPr>
          <a:xfrm rot="5400000">
            <a:off x="539449" y="55835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4182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003 Talking Points">
    <p:spTree>
      <p:nvGrpSpPr>
        <p:cNvPr id="1" name="Shape 99"/>
        <p:cNvGrpSpPr/>
        <p:nvPr/>
      </p:nvGrpSpPr>
      <p:grpSpPr>
        <a:xfrm>
          <a:off x="0" y="0"/>
          <a:ext cx="0" cy="0"/>
          <a:chOff x="0" y="0"/>
          <a:chExt cx="0" cy="0"/>
        </a:xfrm>
      </p:grpSpPr>
      <p:sp>
        <p:nvSpPr>
          <p:cNvPr id="100" name="Google Shape;100;p6"/>
          <p:cNvSpPr/>
          <p:nvPr/>
        </p:nvSpPr>
        <p:spPr>
          <a:xfrm>
            <a:off x="794675" y="409775"/>
            <a:ext cx="9760982"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1" name="Google Shape;101;p6"/>
          <p:cNvSpPr/>
          <p:nvPr/>
        </p:nvSpPr>
        <p:spPr>
          <a:xfrm>
            <a:off x="531875" y="313975"/>
            <a:ext cx="9841230"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529875" y="309450"/>
            <a:ext cx="984123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6"/>
          <p:cNvSpPr/>
          <p:nvPr/>
        </p:nvSpPr>
        <p:spPr>
          <a:xfrm rot="-5400000">
            <a:off x="11581564" y="6196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rot="-5400000">
            <a:off x="11581564" y="5712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rot="-5400000">
            <a:off x="11581564" y="5227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9683165" y="53425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8" name="Google Shape;108;p6"/>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txBox="1">
            <a:spLocks noGrp="1"/>
          </p:cNvSpPr>
          <p:nvPr>
            <p:ph type="title"/>
          </p:nvPr>
        </p:nvSpPr>
        <p:spPr>
          <a:xfrm>
            <a:off x="1355875" y="1194125"/>
            <a:ext cx="86772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4" name="Google Shape;114;p6"/>
          <p:cNvSpPr txBox="1">
            <a:spLocks noGrp="1"/>
          </p:cNvSpPr>
          <p:nvPr>
            <p:ph type="body" idx="1"/>
          </p:nvPr>
        </p:nvSpPr>
        <p:spPr>
          <a:xfrm>
            <a:off x="1355875" y="2459275"/>
            <a:ext cx="86772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5" name="Google Shape;115;p6"/>
          <p:cNvSpPr/>
          <p:nvPr/>
        </p:nvSpPr>
        <p:spPr>
          <a:xfrm>
            <a:off x="11735165" y="181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11735165" y="426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6"/>
          <p:cNvSpPr/>
          <p:nvPr/>
        </p:nvSpPr>
        <p:spPr>
          <a:xfrm>
            <a:off x="11735165" y="670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6"/>
          <p:cNvSpPr/>
          <p:nvPr/>
        </p:nvSpPr>
        <p:spPr>
          <a:xfrm>
            <a:off x="11735165" y="915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566829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Char char="●"/>
              <a:defRPr sz="19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69" r:id="rId3"/>
    <p:sldLayoutId id="214748367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phamdinhkhanh.github.io/2020/06/18/DeepLab.html#23-atrous-convolu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phamdinhkhanh.github.io/2020/06/18/DeepLab.html#24-atrous-spatial-pyramid-pooling-as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hyperlink" Target="https://arxiv.org/abs/1505.04597"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7633060" y="1062446"/>
            <a:ext cx="1197429" cy="4615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ộp Văn bản 10">
            <a:extLst>
              <a:ext uri="{FF2B5EF4-FFF2-40B4-BE49-F238E27FC236}">
                <a16:creationId xmlns:a16="http://schemas.microsoft.com/office/drawing/2014/main" id="{77A3F299-B68F-2326-CA67-CF241D90B85B}"/>
              </a:ext>
            </a:extLst>
          </p:cNvPr>
          <p:cNvSpPr txBox="1"/>
          <p:nvPr/>
        </p:nvSpPr>
        <p:spPr>
          <a:xfrm>
            <a:off x="11040196" y="5788058"/>
            <a:ext cx="372218"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a:t>
            </a:r>
          </a:p>
        </p:txBody>
      </p:sp>
      <p:sp>
        <p:nvSpPr>
          <p:cNvPr id="4" name="Hộp Văn bản 3">
            <a:extLst>
              <a:ext uri="{FF2B5EF4-FFF2-40B4-BE49-F238E27FC236}">
                <a16:creationId xmlns:a16="http://schemas.microsoft.com/office/drawing/2014/main" id="{918B0744-0CBC-A26F-7AE2-7693708E20ED}"/>
              </a:ext>
            </a:extLst>
          </p:cNvPr>
          <p:cNvSpPr txBox="1"/>
          <p:nvPr/>
        </p:nvSpPr>
        <p:spPr>
          <a:xfrm>
            <a:off x="637674" y="1058944"/>
            <a:ext cx="5041231" cy="5317793"/>
          </a:xfrm>
          <a:prstGeom prst="rect">
            <a:avLst/>
          </a:prstGeom>
          <a:solidFill>
            <a:schemeClr val="bg1"/>
          </a:solidFill>
        </p:spPr>
        <p:txBody>
          <a:bodyPr wrap="square" rtlCol="0">
            <a:spAutoFit/>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4922"/>
          <a:stretch/>
        </p:blipFill>
        <p:spPr>
          <a:xfrm>
            <a:off x="3149706" y="979754"/>
            <a:ext cx="5793814" cy="244924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22803" b="29509"/>
          <a:stretch/>
        </p:blipFill>
        <p:spPr>
          <a:xfrm>
            <a:off x="4201879" y="4006681"/>
            <a:ext cx="3463405" cy="929054"/>
          </a:xfrm>
          <a:prstGeom prst="rect">
            <a:avLst/>
          </a:prstGeom>
        </p:spPr>
      </p:pic>
      <p:sp>
        <p:nvSpPr>
          <p:cNvPr id="9" name="Rectangle 8"/>
          <p:cNvSpPr/>
          <p:nvPr/>
        </p:nvSpPr>
        <p:spPr>
          <a:xfrm flipH="1">
            <a:off x="669852" y="4935735"/>
            <a:ext cx="9917936" cy="15201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i="1" dirty="0">
              <a:solidFill>
                <a:schemeClr val="tx2">
                  <a:lumMod val="75000"/>
                </a:schemeClr>
              </a:solidFill>
            </a:endParaRPr>
          </a:p>
          <a:p>
            <a:r>
              <a:rPr lang="en-US" sz="1800" b="1" i="1" dirty="0">
                <a:solidFill>
                  <a:schemeClr val="tx2">
                    <a:lumMod val="75000"/>
                  </a:schemeClr>
                </a:solidFill>
              </a:rPr>
              <a:t>         Nguyễn </a:t>
            </a:r>
            <a:r>
              <a:rPr lang="en-US" sz="1800" b="1" i="1" dirty="0" err="1">
                <a:solidFill>
                  <a:schemeClr val="tx2">
                    <a:lumMod val="75000"/>
                  </a:schemeClr>
                </a:solidFill>
              </a:rPr>
              <a:t>Hoài</a:t>
            </a:r>
            <a:r>
              <a:rPr lang="en-US" sz="1800" b="1" i="1" dirty="0">
                <a:solidFill>
                  <a:schemeClr val="tx2">
                    <a:lumMod val="75000"/>
                  </a:schemeClr>
                </a:solidFill>
              </a:rPr>
              <a:t> Nam (18521126)</a:t>
            </a:r>
          </a:p>
          <a:p>
            <a:r>
              <a:rPr lang="en-US" sz="1800" b="1" i="1" dirty="0">
                <a:solidFill>
                  <a:schemeClr val="tx2">
                    <a:lumMod val="75000"/>
                  </a:schemeClr>
                </a:solidFill>
              </a:rPr>
              <a:t>         </a:t>
            </a:r>
            <a:r>
              <a:rPr lang="en-US" sz="1800" b="1" i="1" dirty="0" err="1">
                <a:solidFill>
                  <a:schemeClr val="tx2">
                    <a:lumMod val="75000"/>
                  </a:schemeClr>
                </a:solidFill>
              </a:rPr>
              <a:t>Trịnh</a:t>
            </a:r>
            <a:r>
              <a:rPr lang="en-US" sz="1800" b="1" i="1" dirty="0">
                <a:solidFill>
                  <a:schemeClr val="tx2">
                    <a:lumMod val="75000"/>
                  </a:schemeClr>
                </a:solidFill>
              </a:rPr>
              <a:t> </a:t>
            </a:r>
            <a:r>
              <a:rPr lang="en-US" sz="1800" b="1" i="1" dirty="0" err="1">
                <a:solidFill>
                  <a:schemeClr val="tx2">
                    <a:lumMod val="75000"/>
                  </a:schemeClr>
                </a:solidFill>
              </a:rPr>
              <a:t>Tuấn</a:t>
            </a:r>
            <a:r>
              <a:rPr lang="en-US" sz="1800" b="1" i="1" dirty="0">
                <a:solidFill>
                  <a:schemeClr val="tx2">
                    <a:lumMod val="75000"/>
                  </a:schemeClr>
                </a:solidFill>
              </a:rPr>
              <a:t> Nam (19521874)</a:t>
            </a:r>
          </a:p>
          <a:p>
            <a:r>
              <a:rPr lang="en-US" sz="1800" b="1" i="1" dirty="0">
                <a:solidFill>
                  <a:schemeClr val="tx2">
                    <a:lumMod val="75000"/>
                  </a:schemeClr>
                </a:solidFill>
              </a:rPr>
              <a:t>         Nguyễn Dương Hải (19521464)</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1"/>
          <p:cNvSpPr/>
          <p:nvPr/>
        </p:nvSpPr>
        <p:spPr>
          <a:xfrm>
            <a:off x="0" y="5388056"/>
            <a:ext cx="269966" cy="1378503"/>
          </a:xfrm>
          <a:prstGeom prst="rect">
            <a:avLst/>
          </a:prstGeom>
          <a:solidFill>
            <a:srgbClr val="D4AA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 name="Google Shape;250;p11"/>
          <p:cNvSpPr/>
          <p:nvPr/>
        </p:nvSpPr>
        <p:spPr>
          <a:xfrm>
            <a:off x="10158547" y="5817326"/>
            <a:ext cx="1406435" cy="57911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51" name="Google Shape;251;p11"/>
          <p:cNvPicPr preferRelativeResize="0"/>
          <p:nvPr/>
        </p:nvPicPr>
        <p:blipFill rotWithShape="1">
          <a:blip r:embed="rId3">
            <a:alphaModFix/>
          </a:blip>
          <a:srcRect l="29932" t="30798" r="27135" b="36565"/>
          <a:stretch/>
        </p:blipFill>
        <p:spPr>
          <a:xfrm>
            <a:off x="5447210" y="321549"/>
            <a:ext cx="1275137" cy="545815"/>
          </a:xfrm>
          <a:prstGeom prst="rect">
            <a:avLst/>
          </a:prstGeom>
          <a:noFill/>
          <a:ln>
            <a:noFill/>
          </a:ln>
        </p:spPr>
      </p:pic>
      <p:pic>
        <p:nvPicPr>
          <p:cNvPr id="252" name="Google Shape;252;p11"/>
          <p:cNvPicPr preferRelativeResize="0"/>
          <p:nvPr/>
        </p:nvPicPr>
        <p:blipFill>
          <a:blip r:embed="rId4">
            <a:alphaModFix/>
          </a:blip>
          <a:stretch>
            <a:fillRect/>
          </a:stretch>
        </p:blipFill>
        <p:spPr>
          <a:xfrm>
            <a:off x="1724797" y="2313325"/>
            <a:ext cx="2438400" cy="2438400"/>
          </a:xfrm>
          <a:prstGeom prst="rect">
            <a:avLst/>
          </a:prstGeom>
          <a:noFill/>
          <a:ln>
            <a:noFill/>
          </a:ln>
        </p:spPr>
      </p:pic>
      <p:sp>
        <p:nvSpPr>
          <p:cNvPr id="253" name="Google Shape;253;p11"/>
          <p:cNvSpPr txBox="1"/>
          <p:nvPr/>
        </p:nvSpPr>
        <p:spPr>
          <a:xfrm>
            <a:off x="5825500" y="3216925"/>
            <a:ext cx="1275300" cy="6312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b="1"/>
              <a:t>UNET</a:t>
            </a:r>
            <a:endParaRPr sz="2900" b="1"/>
          </a:p>
        </p:txBody>
      </p:sp>
      <p:sp>
        <p:nvSpPr>
          <p:cNvPr id="254" name="Google Shape;254;p11"/>
          <p:cNvSpPr/>
          <p:nvPr/>
        </p:nvSpPr>
        <p:spPr>
          <a:xfrm>
            <a:off x="4541500" y="3416125"/>
            <a:ext cx="905700" cy="23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60938" y="3416125"/>
            <a:ext cx="905700" cy="23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11"/>
          <p:cNvPicPr preferRelativeResize="0"/>
          <p:nvPr/>
        </p:nvPicPr>
        <p:blipFill>
          <a:blip r:embed="rId5">
            <a:alphaModFix/>
          </a:blip>
          <a:stretch>
            <a:fillRect/>
          </a:stretch>
        </p:blipFill>
        <p:spPr>
          <a:xfrm>
            <a:off x="8886629" y="2360500"/>
            <a:ext cx="2344050" cy="2344050"/>
          </a:xfrm>
          <a:prstGeom prst="rect">
            <a:avLst/>
          </a:prstGeom>
          <a:noFill/>
          <a:ln>
            <a:noFill/>
          </a:ln>
        </p:spPr>
      </p:pic>
      <p:sp>
        <p:nvSpPr>
          <p:cNvPr id="10" name="Hộp Văn bản 9">
            <a:extLst>
              <a:ext uri="{FF2B5EF4-FFF2-40B4-BE49-F238E27FC236}">
                <a16:creationId xmlns:a16="http://schemas.microsoft.com/office/drawing/2014/main" id="{D0593508-76AE-8DDC-A4DB-C82C9262134F}"/>
              </a:ext>
            </a:extLst>
          </p:cNvPr>
          <p:cNvSpPr txBox="1"/>
          <p:nvPr/>
        </p:nvSpPr>
        <p:spPr>
          <a:xfrm>
            <a:off x="11040196" y="5788058"/>
            <a:ext cx="683200"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4" name="Rectangle 3"/>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5037" t="20950" r="29338" b="24467"/>
          <a:stretch/>
        </p:blipFill>
        <p:spPr>
          <a:xfrm>
            <a:off x="833982" y="2171222"/>
            <a:ext cx="4145810" cy="2792663"/>
          </a:xfrm>
          <a:prstGeom prst="rect">
            <a:avLst/>
          </a:prstGeom>
        </p:spPr>
      </p:pic>
      <p:pic>
        <p:nvPicPr>
          <p:cNvPr id="6" name="Picture 4">
            <a:extLst>
              <a:ext uri="{FF2B5EF4-FFF2-40B4-BE49-F238E27FC236}">
                <a16:creationId xmlns:a16="http://schemas.microsoft.com/office/drawing/2014/main" id="{A89CA1CE-B8E2-362F-2DE9-9309B45D480C}"/>
              </a:ext>
            </a:extLst>
          </p:cNvPr>
          <p:cNvPicPr>
            <a:picLocks noChangeAspect="1"/>
          </p:cNvPicPr>
          <p:nvPr/>
        </p:nvPicPr>
        <p:blipFill rotWithShape="1">
          <a:blip r:embed="rId4">
            <a:extLst>
              <a:ext uri="{28A0092B-C50C-407E-A947-70E740481C1C}">
                <a14:useLocalDpi xmlns:a14="http://schemas.microsoft.com/office/drawing/2010/main" val="0"/>
              </a:ext>
            </a:extLst>
          </a:blip>
          <a:srcRect t="31512" r="30260" b="36857"/>
          <a:stretch/>
        </p:blipFill>
        <p:spPr>
          <a:xfrm>
            <a:off x="5189832" y="2555949"/>
            <a:ext cx="6837218" cy="1746101"/>
          </a:xfrm>
          <a:prstGeom prst="rect">
            <a:avLst/>
          </a:prstGeom>
        </p:spPr>
      </p:pic>
      <p:sp>
        <p:nvSpPr>
          <p:cNvPr id="5" name="Hộp Văn bản 4">
            <a:extLst>
              <a:ext uri="{FF2B5EF4-FFF2-40B4-BE49-F238E27FC236}">
                <a16:creationId xmlns:a16="http://schemas.microsoft.com/office/drawing/2014/main" id="{9969F2CC-6FBF-E34C-684F-0552F5D1B229}"/>
              </a:ext>
            </a:extLst>
          </p:cNvPr>
          <p:cNvSpPr txBox="1"/>
          <p:nvPr/>
        </p:nvSpPr>
        <p:spPr>
          <a:xfrm>
            <a:off x="11040196" y="5788058"/>
            <a:ext cx="559769"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11</a:t>
            </a:r>
          </a:p>
        </p:txBody>
      </p:sp>
    </p:spTree>
    <p:extLst>
      <p:ext uri="{BB962C8B-B14F-4D97-AF65-F5344CB8AC3E}">
        <p14:creationId xmlns:p14="http://schemas.microsoft.com/office/powerpoint/2010/main" val="13859281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66002" y="3027130"/>
            <a:ext cx="2488615" cy="13785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51" y="1438275"/>
            <a:ext cx="8834303" cy="437905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0112" b="43898"/>
          <a:stretch/>
        </p:blipFill>
        <p:spPr>
          <a:xfrm>
            <a:off x="4920893" y="442314"/>
            <a:ext cx="2595600" cy="379455"/>
          </a:xfrm>
          <a:prstGeom prst="rect">
            <a:avLst/>
          </a:prstGeom>
        </p:spPr>
      </p:pic>
      <p:sp>
        <p:nvSpPr>
          <p:cNvPr id="8" name="Hộp Văn bản 7">
            <a:extLst>
              <a:ext uri="{FF2B5EF4-FFF2-40B4-BE49-F238E27FC236}">
                <a16:creationId xmlns:a16="http://schemas.microsoft.com/office/drawing/2014/main" id="{089A0B2E-6CD2-9B9A-C5EE-047DCDF84F50}"/>
              </a:ext>
            </a:extLst>
          </p:cNvPr>
          <p:cNvSpPr txBox="1"/>
          <p:nvPr/>
        </p:nvSpPr>
        <p:spPr>
          <a:xfrm>
            <a:off x="11040196" y="5788058"/>
            <a:ext cx="663964"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12</a:t>
            </a:r>
          </a:p>
        </p:txBody>
      </p:sp>
      <p:sp>
        <p:nvSpPr>
          <p:cNvPr id="2" name="Hộp Văn bản 1">
            <a:extLst>
              <a:ext uri="{FF2B5EF4-FFF2-40B4-BE49-F238E27FC236}">
                <a16:creationId xmlns:a16="http://schemas.microsoft.com/office/drawing/2014/main" id="{809EC0D0-877E-FA62-702A-514CB3EF7B5D}"/>
              </a:ext>
            </a:extLst>
          </p:cNvPr>
          <p:cNvSpPr txBox="1"/>
          <p:nvPr/>
        </p:nvSpPr>
        <p:spPr>
          <a:xfrm>
            <a:off x="8391525" y="1438275"/>
            <a:ext cx="2000250" cy="371475"/>
          </a:xfrm>
          <a:prstGeom prst="rect">
            <a:avLst/>
          </a:prstGeom>
          <a:solidFill>
            <a:schemeClr val="bg1"/>
          </a:solidFill>
        </p:spPr>
        <p:txBody>
          <a:bodyPr wrap="square" rtlCol="0">
            <a:spAutoFit/>
          </a:bodyPr>
          <a:lstStyle/>
          <a:p>
            <a:endParaRPr lang="en-US" dirty="0"/>
          </a:p>
        </p:txBody>
      </p:sp>
      <p:sp>
        <p:nvSpPr>
          <p:cNvPr id="10" name="Hộp Văn bản 9">
            <a:extLst>
              <a:ext uri="{FF2B5EF4-FFF2-40B4-BE49-F238E27FC236}">
                <a16:creationId xmlns:a16="http://schemas.microsoft.com/office/drawing/2014/main" id="{429A4A90-9AD2-F2B7-E837-DA54783B8067}"/>
              </a:ext>
            </a:extLst>
          </p:cNvPr>
          <p:cNvSpPr txBox="1"/>
          <p:nvPr/>
        </p:nvSpPr>
        <p:spPr>
          <a:xfrm>
            <a:off x="1139574" y="5952996"/>
            <a:ext cx="7941469" cy="307777"/>
          </a:xfrm>
          <a:prstGeom prst="rect">
            <a:avLst/>
          </a:prstGeom>
          <a:noFill/>
        </p:spPr>
        <p:txBody>
          <a:bodyPr wrap="square">
            <a:spAutoFit/>
          </a:bodyPr>
          <a:lstStyle/>
          <a:p>
            <a:r>
              <a:rPr lang="en-US" dirty="0">
                <a:solidFill>
                  <a:schemeClr val="accent5">
                    <a:lumMod val="50000"/>
                  </a:schemeClr>
                </a:solidFill>
              </a:rPr>
              <a:t>https://phamdinhkhanh.github.io/2020/06/18/DeepLab.html#23-atrous-convolution</a:t>
            </a:r>
          </a:p>
        </p:txBody>
      </p:sp>
    </p:spTree>
    <p:extLst>
      <p:ext uri="{BB962C8B-B14F-4D97-AF65-F5344CB8AC3E}">
        <p14:creationId xmlns:p14="http://schemas.microsoft.com/office/powerpoint/2010/main" val="88970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sp>
        <p:nvSpPr>
          <p:cNvPr id="12" name="Hộp Văn bản 11">
            <a:extLst>
              <a:ext uri="{FF2B5EF4-FFF2-40B4-BE49-F238E27FC236}">
                <a16:creationId xmlns:a16="http://schemas.microsoft.com/office/drawing/2014/main" id="{F19AB0FD-168E-676D-6AED-3100C1B508DC}"/>
              </a:ext>
            </a:extLst>
          </p:cNvPr>
          <p:cNvSpPr txBox="1"/>
          <p:nvPr/>
        </p:nvSpPr>
        <p:spPr>
          <a:xfrm>
            <a:off x="10888557" y="5817326"/>
            <a:ext cx="670376"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13</a:t>
            </a:r>
          </a:p>
        </p:txBody>
      </p:sp>
      <p:sp>
        <p:nvSpPr>
          <p:cNvPr id="15" name="Hộp Văn bản 14">
            <a:extLst>
              <a:ext uri="{FF2B5EF4-FFF2-40B4-BE49-F238E27FC236}">
                <a16:creationId xmlns:a16="http://schemas.microsoft.com/office/drawing/2014/main" id="{3F0F3D04-CAAC-036E-07B2-987643FD9FA0}"/>
              </a:ext>
            </a:extLst>
          </p:cNvPr>
          <p:cNvSpPr txBox="1"/>
          <p:nvPr/>
        </p:nvSpPr>
        <p:spPr>
          <a:xfrm>
            <a:off x="6831106" y="295361"/>
            <a:ext cx="795411" cy="646331"/>
          </a:xfrm>
          <a:prstGeom prst="rect">
            <a:avLst/>
          </a:prstGeom>
          <a:noFill/>
        </p:spPr>
        <p:txBody>
          <a:bodyPr wrap="none" rtlCol="0">
            <a:spAutoFit/>
          </a:bodyPr>
          <a:lstStyle/>
          <a:p>
            <a:r>
              <a:rPr lang="en-US" sz="3600" dirty="0">
                <a:latin typeface="Amasis MT Pro Black" panose="02040A04050005020304" pitchFamily="18" charset="0"/>
              </a:rPr>
              <a:t>V3</a:t>
            </a:r>
          </a:p>
        </p:txBody>
      </p:sp>
      <p:pic>
        <p:nvPicPr>
          <p:cNvPr id="16" name="Picture 3">
            <a:extLst>
              <a:ext uri="{FF2B5EF4-FFF2-40B4-BE49-F238E27FC236}">
                <a16:creationId xmlns:a16="http://schemas.microsoft.com/office/drawing/2014/main" id="{32AEB6A8-17BB-F49A-157D-C5272752F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151" y="1438275"/>
            <a:ext cx="8834303" cy="4379051"/>
          </a:xfrm>
          <a:prstGeom prst="rect">
            <a:avLst/>
          </a:prstGeom>
        </p:spPr>
      </p:pic>
      <p:sp>
        <p:nvSpPr>
          <p:cNvPr id="4" name="Hình Bầu dục 3">
            <a:extLst>
              <a:ext uri="{FF2B5EF4-FFF2-40B4-BE49-F238E27FC236}">
                <a16:creationId xmlns:a16="http://schemas.microsoft.com/office/drawing/2014/main" id="{347460A9-18C8-AC26-0FC6-DE65C32CEE39}"/>
              </a:ext>
            </a:extLst>
          </p:cNvPr>
          <p:cNvSpPr/>
          <p:nvPr/>
        </p:nvSpPr>
        <p:spPr>
          <a:xfrm>
            <a:off x="4812632" y="1564106"/>
            <a:ext cx="2813885" cy="2057400"/>
          </a:xfrm>
          <a:custGeom>
            <a:avLst/>
            <a:gdLst>
              <a:gd name="connsiteX0" fmla="*/ 0 w 2813885"/>
              <a:gd name="connsiteY0" fmla="*/ 1028700 h 2057400"/>
              <a:gd name="connsiteX1" fmla="*/ 1406943 w 2813885"/>
              <a:gd name="connsiteY1" fmla="*/ 0 h 2057400"/>
              <a:gd name="connsiteX2" fmla="*/ 2813886 w 2813885"/>
              <a:gd name="connsiteY2" fmla="*/ 1028700 h 2057400"/>
              <a:gd name="connsiteX3" fmla="*/ 1406943 w 2813885"/>
              <a:gd name="connsiteY3" fmla="*/ 2057400 h 2057400"/>
              <a:gd name="connsiteX4" fmla="*/ 0 w 2813885"/>
              <a:gd name="connsiteY4" fmla="*/ 1028700 h 205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885" h="2057400" extrusionOk="0">
                <a:moveTo>
                  <a:pt x="0" y="1028700"/>
                </a:moveTo>
                <a:cubicBezTo>
                  <a:pt x="-22170" y="594731"/>
                  <a:pt x="630673" y="33766"/>
                  <a:pt x="1406943" y="0"/>
                </a:cubicBezTo>
                <a:cubicBezTo>
                  <a:pt x="2254727" y="-37475"/>
                  <a:pt x="2866454" y="434869"/>
                  <a:pt x="2813886" y="1028700"/>
                </a:cubicBezTo>
                <a:cubicBezTo>
                  <a:pt x="2957533" y="1564497"/>
                  <a:pt x="2182448" y="2092172"/>
                  <a:pt x="1406943" y="2057400"/>
                </a:cubicBezTo>
                <a:cubicBezTo>
                  <a:pt x="677621" y="2132982"/>
                  <a:pt x="-71107" y="1523408"/>
                  <a:pt x="0" y="1028700"/>
                </a:cubicBezTo>
                <a:close/>
              </a:path>
            </a:pathLst>
          </a:custGeom>
          <a:noFill/>
          <a:ln w="38100">
            <a:solidFill>
              <a:srgbClr val="FF1616"/>
            </a:solidFill>
            <a:extLst>
              <a:ext uri="{C807C97D-BFC1-408E-A445-0C87EB9F89A2}">
                <ask:lineSketchStyleProps xmlns:ask="http://schemas.microsoft.com/office/drawing/2018/sketchyshapes" sd="163477992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Hộp Văn bản 17">
            <a:extLst>
              <a:ext uri="{FF2B5EF4-FFF2-40B4-BE49-F238E27FC236}">
                <a16:creationId xmlns:a16="http://schemas.microsoft.com/office/drawing/2014/main" id="{F5D1CD06-1A0D-7346-A999-C980E19794CC}"/>
              </a:ext>
            </a:extLst>
          </p:cNvPr>
          <p:cNvSpPr txBox="1"/>
          <p:nvPr/>
        </p:nvSpPr>
        <p:spPr>
          <a:xfrm>
            <a:off x="8391525" y="1438275"/>
            <a:ext cx="2000250" cy="371475"/>
          </a:xfrm>
          <a:prstGeom prst="rect">
            <a:avLst/>
          </a:prstGeom>
          <a:solidFill>
            <a:schemeClr val="bg1"/>
          </a:solidFill>
        </p:spPr>
        <p:txBody>
          <a:bodyPr wrap="square" rtlCol="0">
            <a:spAutoFit/>
          </a:bodyPr>
          <a:lstStyle/>
          <a:p>
            <a:endParaRPr lang="en-US" dirty="0"/>
          </a:p>
        </p:txBody>
      </p:sp>
      <p:cxnSp>
        <p:nvCxnSpPr>
          <p:cNvPr id="8" name="Đường nối Thẳng 7">
            <a:extLst>
              <a:ext uri="{FF2B5EF4-FFF2-40B4-BE49-F238E27FC236}">
                <a16:creationId xmlns:a16="http://schemas.microsoft.com/office/drawing/2014/main" id="{C7DD5106-CA13-BE17-919B-1FC3AA993CDC}"/>
              </a:ext>
            </a:extLst>
          </p:cNvPr>
          <p:cNvCxnSpPr>
            <a:cxnSpLocks/>
          </p:cNvCxnSpPr>
          <p:nvPr/>
        </p:nvCxnSpPr>
        <p:spPr>
          <a:xfrm>
            <a:off x="4760444" y="4150895"/>
            <a:ext cx="2638977" cy="1792705"/>
          </a:xfrm>
          <a:prstGeom prst="line">
            <a:avLst/>
          </a:prstGeom>
          <a:ln w="76200">
            <a:solidFill>
              <a:srgbClr val="FF1616"/>
            </a:solidFill>
          </a:ln>
        </p:spPr>
        <p:style>
          <a:lnRef idx="3">
            <a:schemeClr val="dk1"/>
          </a:lnRef>
          <a:fillRef idx="0">
            <a:schemeClr val="dk1"/>
          </a:fillRef>
          <a:effectRef idx="2">
            <a:schemeClr val="dk1"/>
          </a:effectRef>
          <a:fontRef idx="minor">
            <a:schemeClr val="tx1"/>
          </a:fontRef>
        </p:style>
      </p:cxnSp>
      <p:cxnSp>
        <p:nvCxnSpPr>
          <p:cNvPr id="21" name="Đường nối Thẳng 20">
            <a:extLst>
              <a:ext uri="{FF2B5EF4-FFF2-40B4-BE49-F238E27FC236}">
                <a16:creationId xmlns:a16="http://schemas.microsoft.com/office/drawing/2014/main" id="{2105636D-FB01-9863-03D5-45C82D96C59B}"/>
              </a:ext>
            </a:extLst>
          </p:cNvPr>
          <p:cNvCxnSpPr>
            <a:cxnSpLocks/>
          </p:cNvCxnSpPr>
          <p:nvPr/>
        </p:nvCxnSpPr>
        <p:spPr>
          <a:xfrm flipH="1">
            <a:off x="4760444" y="4150895"/>
            <a:ext cx="2795220" cy="1926412"/>
          </a:xfrm>
          <a:prstGeom prst="line">
            <a:avLst/>
          </a:prstGeom>
          <a:ln w="76200">
            <a:solidFill>
              <a:srgbClr val="FF1616"/>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132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sp>
        <p:nvSpPr>
          <p:cNvPr id="7" name="Hộp Văn bản 6">
            <a:extLst>
              <a:ext uri="{FF2B5EF4-FFF2-40B4-BE49-F238E27FC236}">
                <a16:creationId xmlns:a16="http://schemas.microsoft.com/office/drawing/2014/main" id="{CF31247C-0C8C-A886-4290-FCADBD20365F}"/>
              </a:ext>
            </a:extLst>
          </p:cNvPr>
          <p:cNvSpPr txBox="1"/>
          <p:nvPr/>
        </p:nvSpPr>
        <p:spPr>
          <a:xfrm>
            <a:off x="1247886" y="962810"/>
            <a:ext cx="5039792" cy="707886"/>
          </a:xfrm>
          <a:prstGeom prst="rect">
            <a:avLst/>
          </a:prstGeom>
          <a:noFill/>
        </p:spPr>
        <p:txBody>
          <a:bodyPr wrap="square">
            <a:spAutoFit/>
          </a:bodyPr>
          <a:lstStyle/>
          <a:p>
            <a:r>
              <a:rPr lang="en-US" sz="4000" b="0" i="0" u="none" strike="noStrike" dirty="0" err="1">
                <a:solidFill>
                  <a:srgbClr val="337AB7"/>
                </a:solidFill>
                <a:effectLst/>
                <a:latin typeface="Bahnschrift" panose="020B0502040204020203" pitchFamily="34" charset="0"/>
                <a:cs typeface="Times New Roman" panose="02020603050405020304" pitchFamily="18" charset="0"/>
                <a:hlinkClick r:id="rId4"/>
              </a:rPr>
              <a:t>Atrous</a:t>
            </a:r>
            <a:r>
              <a:rPr lang="en-US" sz="4000" b="0" i="0" u="none" strike="noStrike" dirty="0">
                <a:solidFill>
                  <a:srgbClr val="337AB7"/>
                </a:solidFill>
                <a:effectLst/>
                <a:latin typeface="Bahnschrift" panose="020B0502040204020203" pitchFamily="34" charset="0"/>
                <a:cs typeface="Times New Roman" panose="02020603050405020304" pitchFamily="18" charset="0"/>
                <a:hlinkClick r:id="rId4"/>
              </a:rPr>
              <a:t> Convolution</a:t>
            </a:r>
            <a:endParaRPr lang="en-US" sz="4000" dirty="0">
              <a:latin typeface="Bahnschrift" panose="020B0502040204020203" pitchFamily="34" charset="0"/>
              <a:cs typeface="Times New Roman" panose="02020603050405020304" pitchFamily="18" charset="0"/>
            </a:endParaRPr>
          </a:p>
        </p:txBody>
      </p:sp>
      <p:pic>
        <p:nvPicPr>
          <p:cNvPr id="11" name="Hình ảnh 10">
            <a:extLst>
              <a:ext uri="{FF2B5EF4-FFF2-40B4-BE49-F238E27FC236}">
                <a16:creationId xmlns:a16="http://schemas.microsoft.com/office/drawing/2014/main" id="{4BC44CF3-51B3-8AE8-8C8B-DDBA37079561}"/>
              </a:ext>
            </a:extLst>
          </p:cNvPr>
          <p:cNvPicPr>
            <a:picLocks noChangeAspect="1"/>
          </p:cNvPicPr>
          <p:nvPr/>
        </p:nvPicPr>
        <p:blipFill>
          <a:blip r:embed="rId5"/>
          <a:stretch>
            <a:fillRect/>
          </a:stretch>
        </p:blipFill>
        <p:spPr>
          <a:xfrm>
            <a:off x="637042" y="1639522"/>
            <a:ext cx="10948822" cy="4866786"/>
          </a:xfrm>
          <a:prstGeom prst="rect">
            <a:avLst/>
          </a:prstGeom>
        </p:spPr>
      </p:pic>
      <p:sp>
        <p:nvSpPr>
          <p:cNvPr id="53" name="Hộp Văn bản 52">
            <a:extLst>
              <a:ext uri="{FF2B5EF4-FFF2-40B4-BE49-F238E27FC236}">
                <a16:creationId xmlns:a16="http://schemas.microsoft.com/office/drawing/2014/main" id="{9A02767B-475F-83DD-8075-BF73EBD5F69A}"/>
              </a:ext>
            </a:extLst>
          </p:cNvPr>
          <p:cNvSpPr txBox="1"/>
          <p:nvPr/>
        </p:nvSpPr>
        <p:spPr>
          <a:xfrm>
            <a:off x="10008527" y="962810"/>
            <a:ext cx="692818"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14</a:t>
            </a:r>
          </a:p>
        </p:txBody>
      </p:sp>
    </p:spTree>
    <p:extLst>
      <p:ext uri="{BB962C8B-B14F-4D97-AF65-F5344CB8AC3E}">
        <p14:creationId xmlns:p14="http://schemas.microsoft.com/office/powerpoint/2010/main" val="209928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sp>
        <p:nvSpPr>
          <p:cNvPr id="7" name="Hộp Văn bản 6">
            <a:extLst>
              <a:ext uri="{FF2B5EF4-FFF2-40B4-BE49-F238E27FC236}">
                <a16:creationId xmlns:a16="http://schemas.microsoft.com/office/drawing/2014/main" id="{CF31247C-0C8C-A886-4290-FCADBD20365F}"/>
              </a:ext>
            </a:extLst>
          </p:cNvPr>
          <p:cNvSpPr txBox="1"/>
          <p:nvPr/>
        </p:nvSpPr>
        <p:spPr>
          <a:xfrm>
            <a:off x="1247886" y="962810"/>
            <a:ext cx="9366695" cy="707886"/>
          </a:xfrm>
          <a:prstGeom prst="rect">
            <a:avLst/>
          </a:prstGeom>
          <a:noFill/>
        </p:spPr>
        <p:txBody>
          <a:bodyPr wrap="square">
            <a:spAutoFit/>
          </a:bodyPr>
          <a:lstStyle/>
          <a:p>
            <a:r>
              <a:rPr lang="en-US" sz="4000" b="0" i="0" u="none" strike="noStrike" dirty="0" err="1">
                <a:solidFill>
                  <a:srgbClr val="337AB7"/>
                </a:solidFill>
                <a:effectLst/>
                <a:latin typeface="Bahnschrift" panose="020B0502040204020203" pitchFamily="34" charset="0"/>
                <a:cs typeface="Times New Roman" panose="02020603050405020304" pitchFamily="18" charset="0"/>
                <a:hlinkClick r:id="rId4"/>
              </a:rPr>
              <a:t>Atrous</a:t>
            </a:r>
            <a:r>
              <a:rPr lang="en-US" sz="4000" b="0" i="0" u="none" strike="noStrike" dirty="0">
                <a:solidFill>
                  <a:srgbClr val="337AB7"/>
                </a:solidFill>
                <a:effectLst/>
                <a:latin typeface="Bahnschrift" panose="020B0502040204020203" pitchFamily="34" charset="0"/>
                <a:cs typeface="Times New Roman" panose="02020603050405020304" pitchFamily="18" charset="0"/>
                <a:hlinkClick r:id="rId4"/>
              </a:rPr>
              <a:t> Spatial Pyramid Pooling (ASPP)</a:t>
            </a:r>
            <a:endParaRPr lang="en-US" sz="4000" dirty="0">
              <a:latin typeface="Bahnschrift" panose="020B0502040204020203" pitchFamily="34" charset="0"/>
              <a:cs typeface="Times New Roman" panose="02020603050405020304" pitchFamily="18" charset="0"/>
            </a:endParaRPr>
          </a:p>
        </p:txBody>
      </p:sp>
      <p:sp>
        <p:nvSpPr>
          <p:cNvPr id="12" name="Hộp Văn bản 11">
            <a:extLst>
              <a:ext uri="{FF2B5EF4-FFF2-40B4-BE49-F238E27FC236}">
                <a16:creationId xmlns:a16="http://schemas.microsoft.com/office/drawing/2014/main" id="{B8B9A2E3-295F-A269-E434-DE9806557E9F}"/>
              </a:ext>
            </a:extLst>
          </p:cNvPr>
          <p:cNvSpPr txBox="1"/>
          <p:nvPr/>
        </p:nvSpPr>
        <p:spPr>
          <a:xfrm>
            <a:off x="10902621" y="5817326"/>
            <a:ext cx="679994"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15</a:t>
            </a:r>
          </a:p>
        </p:txBody>
      </p:sp>
      <p:pic>
        <p:nvPicPr>
          <p:cNvPr id="1026" name="Picture 2" descr="DL] 13. Convolution and Pooling Variants (Dilated Convolution, SPP, ASPP) |  by jun94 | jun-devpBlog | Medium">
            <a:extLst>
              <a:ext uri="{FF2B5EF4-FFF2-40B4-BE49-F238E27FC236}">
                <a16:creationId xmlns:a16="http://schemas.microsoft.com/office/drawing/2014/main" id="{6D39E34E-2E8E-585E-888A-90F2953A0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925" y="1783653"/>
            <a:ext cx="9078656" cy="448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7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sp>
        <p:nvSpPr>
          <p:cNvPr id="7" name="Hộp Văn bản 6">
            <a:extLst>
              <a:ext uri="{FF2B5EF4-FFF2-40B4-BE49-F238E27FC236}">
                <a16:creationId xmlns:a16="http://schemas.microsoft.com/office/drawing/2014/main" id="{CF31247C-0C8C-A886-4290-FCADBD20365F}"/>
              </a:ext>
            </a:extLst>
          </p:cNvPr>
          <p:cNvSpPr txBox="1"/>
          <p:nvPr/>
        </p:nvSpPr>
        <p:spPr>
          <a:xfrm>
            <a:off x="1247886" y="962810"/>
            <a:ext cx="9366695" cy="707886"/>
          </a:xfrm>
          <a:prstGeom prst="rect">
            <a:avLst/>
          </a:prstGeom>
          <a:noFill/>
        </p:spPr>
        <p:txBody>
          <a:bodyPr wrap="square">
            <a:spAutoFit/>
          </a:bodyPr>
          <a:lstStyle/>
          <a:p>
            <a:r>
              <a:rPr lang="en-US" sz="4000" b="0" i="0" u="none" strike="noStrike" dirty="0">
                <a:solidFill>
                  <a:schemeClr val="bg2">
                    <a:lumMod val="50000"/>
                  </a:schemeClr>
                </a:solidFill>
                <a:effectLst/>
                <a:latin typeface="Bahnschrift" panose="020B0502040204020203" pitchFamily="34" charset="0"/>
                <a:cs typeface="Times New Roman" panose="02020603050405020304" pitchFamily="18" charset="0"/>
              </a:rPr>
              <a:t>Multi-Grid</a:t>
            </a:r>
            <a:endParaRPr lang="en-US" sz="4000" dirty="0">
              <a:solidFill>
                <a:schemeClr val="bg2">
                  <a:lumMod val="50000"/>
                </a:schemeClr>
              </a:solidFill>
              <a:latin typeface="Bahnschrift" panose="020B0502040204020203" pitchFamily="34" charset="0"/>
              <a:cs typeface="Times New Roman" panose="02020603050405020304" pitchFamily="18" charset="0"/>
            </a:endParaRPr>
          </a:p>
        </p:txBody>
      </p:sp>
      <p:pic>
        <p:nvPicPr>
          <p:cNvPr id="10" name="Hình ảnh 9">
            <a:extLst>
              <a:ext uri="{FF2B5EF4-FFF2-40B4-BE49-F238E27FC236}">
                <a16:creationId xmlns:a16="http://schemas.microsoft.com/office/drawing/2014/main" id="{75423068-D530-6263-57B9-0977C469EF26}"/>
              </a:ext>
            </a:extLst>
          </p:cNvPr>
          <p:cNvPicPr>
            <a:picLocks noChangeAspect="1"/>
          </p:cNvPicPr>
          <p:nvPr/>
        </p:nvPicPr>
        <p:blipFill rotWithShape="1">
          <a:blip r:embed="rId4"/>
          <a:srcRect l="-1" r="925"/>
          <a:stretch/>
        </p:blipFill>
        <p:spPr>
          <a:xfrm>
            <a:off x="1914465" y="1939473"/>
            <a:ext cx="8319426" cy="3877853"/>
          </a:xfrm>
          <a:prstGeom prst="rect">
            <a:avLst/>
          </a:prstGeom>
        </p:spPr>
      </p:pic>
      <p:sp>
        <p:nvSpPr>
          <p:cNvPr id="11" name="Hộp Văn bản 10">
            <a:extLst>
              <a:ext uri="{FF2B5EF4-FFF2-40B4-BE49-F238E27FC236}">
                <a16:creationId xmlns:a16="http://schemas.microsoft.com/office/drawing/2014/main" id="{93C58E4E-8AEF-345D-D5F6-AAD60CF00D94}"/>
              </a:ext>
            </a:extLst>
          </p:cNvPr>
          <p:cNvSpPr txBox="1"/>
          <p:nvPr/>
        </p:nvSpPr>
        <p:spPr>
          <a:xfrm>
            <a:off x="8299892" y="1939473"/>
            <a:ext cx="2762295" cy="400110"/>
          </a:xfrm>
          <a:prstGeom prst="rect">
            <a:avLst/>
          </a:prstGeom>
          <a:solidFill>
            <a:schemeClr val="accent5">
              <a:lumMod val="75000"/>
            </a:schemeClr>
          </a:solidFill>
        </p:spPr>
        <p:txBody>
          <a:bodyPr wrap="none" rtlCol="0">
            <a:spAutoFit/>
          </a:bodyPr>
          <a:lstStyle/>
          <a:p>
            <a:r>
              <a:rPr lang="en-US" sz="2000" b="1" dirty="0" err="1">
                <a:solidFill>
                  <a:schemeClr val="accent5">
                    <a:lumMod val="20000"/>
                    <a:lumOff val="80000"/>
                  </a:schemeClr>
                </a:solidFill>
              </a:rPr>
              <a:t>BatchNormalization</a:t>
            </a:r>
            <a:r>
              <a:rPr lang="en-US" sz="2000" b="1" dirty="0">
                <a:solidFill>
                  <a:schemeClr val="accent5">
                    <a:lumMod val="20000"/>
                    <a:lumOff val="80000"/>
                  </a:schemeClr>
                </a:solidFill>
              </a:rPr>
              <a:t>()</a:t>
            </a:r>
          </a:p>
        </p:txBody>
      </p:sp>
      <p:cxnSp>
        <p:nvCxnSpPr>
          <p:cNvPr id="13" name="Đường kết nối Mũi tên Thẳng 12">
            <a:extLst>
              <a:ext uri="{FF2B5EF4-FFF2-40B4-BE49-F238E27FC236}">
                <a16:creationId xmlns:a16="http://schemas.microsoft.com/office/drawing/2014/main" id="{148EDB3C-F51D-B27D-6E5C-2228661499F6}"/>
              </a:ext>
            </a:extLst>
          </p:cNvPr>
          <p:cNvCxnSpPr/>
          <p:nvPr/>
        </p:nvCxnSpPr>
        <p:spPr>
          <a:xfrm flipH="1">
            <a:off x="2664186" y="2366128"/>
            <a:ext cx="5618375" cy="1512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Đường kết nối Mũi tên Thẳng 13">
            <a:extLst>
              <a:ext uri="{FF2B5EF4-FFF2-40B4-BE49-F238E27FC236}">
                <a16:creationId xmlns:a16="http://schemas.microsoft.com/office/drawing/2014/main" id="{E58BED46-8C8B-8AD4-ECAB-75F0354629B0}"/>
              </a:ext>
            </a:extLst>
          </p:cNvPr>
          <p:cNvCxnSpPr>
            <a:cxnSpLocks/>
          </p:cNvCxnSpPr>
          <p:nvPr/>
        </p:nvCxnSpPr>
        <p:spPr>
          <a:xfrm flipH="1">
            <a:off x="3917951" y="2366128"/>
            <a:ext cx="4364610" cy="1512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Đường kết nối Mũi tên Thẳng 16">
            <a:extLst>
              <a:ext uri="{FF2B5EF4-FFF2-40B4-BE49-F238E27FC236}">
                <a16:creationId xmlns:a16="http://schemas.microsoft.com/office/drawing/2014/main" id="{2CAC0777-0AFF-D6EA-6A0A-5BC614A2752D}"/>
              </a:ext>
            </a:extLst>
          </p:cNvPr>
          <p:cNvCxnSpPr>
            <a:cxnSpLocks/>
          </p:cNvCxnSpPr>
          <p:nvPr/>
        </p:nvCxnSpPr>
        <p:spPr>
          <a:xfrm flipH="1">
            <a:off x="5513292" y="2366128"/>
            <a:ext cx="2769269" cy="1512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Đường kết nối Mũi tên Thẳng 19">
            <a:extLst>
              <a:ext uri="{FF2B5EF4-FFF2-40B4-BE49-F238E27FC236}">
                <a16:creationId xmlns:a16="http://schemas.microsoft.com/office/drawing/2014/main" id="{30E04367-2DD7-74BD-DBDA-9D3A2FD89032}"/>
              </a:ext>
            </a:extLst>
          </p:cNvPr>
          <p:cNvCxnSpPr>
            <a:cxnSpLocks/>
          </p:cNvCxnSpPr>
          <p:nvPr/>
        </p:nvCxnSpPr>
        <p:spPr>
          <a:xfrm flipH="1">
            <a:off x="7500136" y="2366128"/>
            <a:ext cx="782425" cy="15122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Hộp Văn bản 11">
            <a:extLst>
              <a:ext uri="{FF2B5EF4-FFF2-40B4-BE49-F238E27FC236}">
                <a16:creationId xmlns:a16="http://schemas.microsoft.com/office/drawing/2014/main" id="{F19AB0FD-168E-676D-6AED-3100C1B508DC}"/>
              </a:ext>
            </a:extLst>
          </p:cNvPr>
          <p:cNvSpPr txBox="1"/>
          <p:nvPr/>
        </p:nvSpPr>
        <p:spPr>
          <a:xfrm>
            <a:off x="10888557" y="5817326"/>
            <a:ext cx="662361"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16</a:t>
            </a:r>
          </a:p>
        </p:txBody>
      </p:sp>
      <p:sp>
        <p:nvSpPr>
          <p:cNvPr id="15" name="Hộp Văn bản 14">
            <a:extLst>
              <a:ext uri="{FF2B5EF4-FFF2-40B4-BE49-F238E27FC236}">
                <a16:creationId xmlns:a16="http://schemas.microsoft.com/office/drawing/2014/main" id="{3F0F3D04-CAAC-036E-07B2-987643FD9FA0}"/>
              </a:ext>
            </a:extLst>
          </p:cNvPr>
          <p:cNvSpPr txBox="1"/>
          <p:nvPr/>
        </p:nvSpPr>
        <p:spPr>
          <a:xfrm>
            <a:off x="6831106" y="295361"/>
            <a:ext cx="795411" cy="646331"/>
          </a:xfrm>
          <a:prstGeom prst="rect">
            <a:avLst/>
          </a:prstGeom>
          <a:noFill/>
        </p:spPr>
        <p:txBody>
          <a:bodyPr wrap="none" rtlCol="0">
            <a:spAutoFit/>
          </a:bodyPr>
          <a:lstStyle/>
          <a:p>
            <a:r>
              <a:rPr lang="en-US" sz="3600" dirty="0">
                <a:latin typeface="Amasis MT Pro Black" panose="02040A04050005020304" pitchFamily="18" charset="0"/>
              </a:rPr>
              <a:t>V3</a:t>
            </a:r>
          </a:p>
        </p:txBody>
      </p:sp>
    </p:spTree>
    <p:extLst>
      <p:ext uri="{BB962C8B-B14F-4D97-AF65-F5344CB8AC3E}">
        <p14:creationId xmlns:p14="http://schemas.microsoft.com/office/powerpoint/2010/main" val="102996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pic>
        <p:nvPicPr>
          <p:cNvPr id="1026" name="Picture 2">
            <a:extLst>
              <a:ext uri="{FF2B5EF4-FFF2-40B4-BE49-F238E27FC236}">
                <a16:creationId xmlns:a16="http://schemas.microsoft.com/office/drawing/2014/main" id="{09C6FD84-7142-0331-34D9-BD071A3F4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18" y="935072"/>
            <a:ext cx="10346828" cy="5201777"/>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C87B9CC9-30FD-EFF6-A58B-339BEF1AE3C1}"/>
              </a:ext>
            </a:extLst>
          </p:cNvPr>
          <p:cNvSpPr txBox="1"/>
          <p:nvPr/>
        </p:nvSpPr>
        <p:spPr>
          <a:xfrm>
            <a:off x="10973846" y="5817326"/>
            <a:ext cx="655949"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17</a:t>
            </a:r>
          </a:p>
        </p:txBody>
      </p:sp>
      <p:sp>
        <p:nvSpPr>
          <p:cNvPr id="7" name="Hộp Văn bản 6">
            <a:extLst>
              <a:ext uri="{FF2B5EF4-FFF2-40B4-BE49-F238E27FC236}">
                <a16:creationId xmlns:a16="http://schemas.microsoft.com/office/drawing/2014/main" id="{FC79E219-F6B8-E51A-FF6D-ED99E723CA28}"/>
              </a:ext>
            </a:extLst>
          </p:cNvPr>
          <p:cNvSpPr txBox="1"/>
          <p:nvPr/>
        </p:nvSpPr>
        <p:spPr>
          <a:xfrm>
            <a:off x="6831106" y="295361"/>
            <a:ext cx="1103187" cy="646331"/>
          </a:xfrm>
          <a:prstGeom prst="rect">
            <a:avLst/>
          </a:prstGeom>
          <a:noFill/>
        </p:spPr>
        <p:txBody>
          <a:bodyPr wrap="none" rtlCol="0">
            <a:spAutoFit/>
          </a:bodyPr>
          <a:lstStyle/>
          <a:p>
            <a:r>
              <a:rPr lang="en-US" sz="3600" dirty="0">
                <a:latin typeface="Amasis MT Pro Black" panose="02040A04050005020304" pitchFamily="18" charset="0"/>
              </a:rPr>
              <a:t>V3+</a:t>
            </a:r>
          </a:p>
        </p:txBody>
      </p:sp>
      <p:sp>
        <p:nvSpPr>
          <p:cNvPr id="9" name="Hộp Văn bản 8">
            <a:extLst>
              <a:ext uri="{FF2B5EF4-FFF2-40B4-BE49-F238E27FC236}">
                <a16:creationId xmlns:a16="http://schemas.microsoft.com/office/drawing/2014/main" id="{14DC2FFD-5F7F-0708-AD6B-C8812478AB48}"/>
              </a:ext>
            </a:extLst>
          </p:cNvPr>
          <p:cNvSpPr txBox="1"/>
          <p:nvPr/>
        </p:nvSpPr>
        <p:spPr>
          <a:xfrm>
            <a:off x="2326480" y="6183828"/>
            <a:ext cx="8089939" cy="307777"/>
          </a:xfrm>
          <a:prstGeom prst="rect">
            <a:avLst/>
          </a:prstGeom>
          <a:noFill/>
        </p:spPr>
        <p:txBody>
          <a:bodyPr wrap="square">
            <a:spAutoFit/>
          </a:bodyPr>
          <a:lstStyle/>
          <a:p>
            <a:r>
              <a:rPr lang="en-US" dirty="0">
                <a:solidFill>
                  <a:schemeClr val="accent5">
                    <a:lumMod val="50000"/>
                  </a:schemeClr>
                </a:solidFill>
              </a:rPr>
              <a:t>https://phamdinhkhanh.github.io/2020/06/18/DeepLab.html#23-atrous-convolution</a:t>
            </a:r>
          </a:p>
        </p:txBody>
      </p:sp>
    </p:spTree>
    <p:extLst>
      <p:ext uri="{BB962C8B-B14F-4D97-AF65-F5344CB8AC3E}">
        <p14:creationId xmlns:p14="http://schemas.microsoft.com/office/powerpoint/2010/main" val="40018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4" r="29930" b="35348"/>
          <a:stretch/>
        </p:blipFill>
        <p:spPr>
          <a:xfrm>
            <a:off x="4920530" y="351692"/>
            <a:ext cx="1910576" cy="498161"/>
          </a:xfrm>
          <a:prstGeom prst="rect">
            <a:avLst/>
          </a:prstGeom>
        </p:spPr>
      </p:pic>
      <p:pic>
        <p:nvPicPr>
          <p:cNvPr id="6" name="Google Shape;252;p11">
            <a:extLst>
              <a:ext uri="{FF2B5EF4-FFF2-40B4-BE49-F238E27FC236}">
                <a16:creationId xmlns:a16="http://schemas.microsoft.com/office/drawing/2014/main" id="{51906F73-850A-A0AE-774B-F1D585E66768}"/>
              </a:ext>
            </a:extLst>
          </p:cNvPr>
          <p:cNvPicPr preferRelativeResize="0"/>
          <p:nvPr/>
        </p:nvPicPr>
        <p:blipFill>
          <a:blip r:embed="rId4">
            <a:alphaModFix/>
          </a:blip>
          <a:stretch>
            <a:fillRect/>
          </a:stretch>
        </p:blipFill>
        <p:spPr>
          <a:xfrm>
            <a:off x="1724797" y="2313325"/>
            <a:ext cx="2438400" cy="2438400"/>
          </a:xfrm>
          <a:prstGeom prst="rect">
            <a:avLst/>
          </a:prstGeom>
          <a:noFill/>
          <a:ln>
            <a:noFill/>
          </a:ln>
        </p:spPr>
      </p:pic>
      <p:sp>
        <p:nvSpPr>
          <p:cNvPr id="7" name="Google Shape;253;p11">
            <a:extLst>
              <a:ext uri="{FF2B5EF4-FFF2-40B4-BE49-F238E27FC236}">
                <a16:creationId xmlns:a16="http://schemas.microsoft.com/office/drawing/2014/main" id="{D5C5CC20-76E5-B792-0798-AAD4B8C62D38}"/>
              </a:ext>
            </a:extLst>
          </p:cNvPr>
          <p:cNvSpPr txBox="1"/>
          <p:nvPr/>
        </p:nvSpPr>
        <p:spPr>
          <a:xfrm>
            <a:off x="5825499" y="3216925"/>
            <a:ext cx="1351155" cy="630912"/>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b="1" dirty="0"/>
              <a:t>DLv3+</a:t>
            </a:r>
            <a:endParaRPr sz="2900" b="1" dirty="0"/>
          </a:p>
        </p:txBody>
      </p:sp>
      <p:sp>
        <p:nvSpPr>
          <p:cNvPr id="8" name="Google Shape;254;p11">
            <a:extLst>
              <a:ext uri="{FF2B5EF4-FFF2-40B4-BE49-F238E27FC236}">
                <a16:creationId xmlns:a16="http://schemas.microsoft.com/office/drawing/2014/main" id="{E7A1A257-7A60-B2F1-1AC5-100EF3785847}"/>
              </a:ext>
            </a:extLst>
          </p:cNvPr>
          <p:cNvSpPr/>
          <p:nvPr/>
        </p:nvSpPr>
        <p:spPr>
          <a:xfrm>
            <a:off x="4541500" y="3416125"/>
            <a:ext cx="905700" cy="23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5;p11">
            <a:extLst>
              <a:ext uri="{FF2B5EF4-FFF2-40B4-BE49-F238E27FC236}">
                <a16:creationId xmlns:a16="http://schemas.microsoft.com/office/drawing/2014/main" id="{432341BF-40A9-7D1C-B5D8-7257F99354DE}"/>
              </a:ext>
            </a:extLst>
          </p:cNvPr>
          <p:cNvSpPr/>
          <p:nvPr/>
        </p:nvSpPr>
        <p:spPr>
          <a:xfrm>
            <a:off x="7660938" y="3416125"/>
            <a:ext cx="905700" cy="23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256;p11">
            <a:extLst>
              <a:ext uri="{FF2B5EF4-FFF2-40B4-BE49-F238E27FC236}">
                <a16:creationId xmlns:a16="http://schemas.microsoft.com/office/drawing/2014/main" id="{2867DD08-4886-5CAD-48AA-E5F6D7A14629}"/>
              </a:ext>
            </a:extLst>
          </p:cNvPr>
          <p:cNvPicPr preferRelativeResize="0"/>
          <p:nvPr/>
        </p:nvPicPr>
        <p:blipFill>
          <a:blip r:embed="rId5">
            <a:alphaModFix/>
          </a:blip>
          <a:stretch>
            <a:fillRect/>
          </a:stretch>
        </p:blipFill>
        <p:spPr>
          <a:xfrm>
            <a:off x="8838956" y="2313325"/>
            <a:ext cx="2344050" cy="2344050"/>
          </a:xfrm>
          <a:prstGeom prst="rect">
            <a:avLst/>
          </a:prstGeom>
          <a:noFill/>
          <a:ln>
            <a:noFill/>
          </a:ln>
        </p:spPr>
      </p:pic>
      <p:sp>
        <p:nvSpPr>
          <p:cNvPr id="11" name="Hộp Văn bản 10">
            <a:extLst>
              <a:ext uri="{FF2B5EF4-FFF2-40B4-BE49-F238E27FC236}">
                <a16:creationId xmlns:a16="http://schemas.microsoft.com/office/drawing/2014/main" id="{F60D9064-E117-5737-5A96-F84B663AC62A}"/>
              </a:ext>
            </a:extLst>
          </p:cNvPr>
          <p:cNvSpPr txBox="1"/>
          <p:nvPr/>
        </p:nvSpPr>
        <p:spPr>
          <a:xfrm>
            <a:off x="10861764" y="5817326"/>
            <a:ext cx="689612"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18</a:t>
            </a:r>
          </a:p>
        </p:txBody>
      </p:sp>
      <p:sp>
        <p:nvSpPr>
          <p:cNvPr id="12" name="Hộp Văn bản 11">
            <a:extLst>
              <a:ext uri="{FF2B5EF4-FFF2-40B4-BE49-F238E27FC236}">
                <a16:creationId xmlns:a16="http://schemas.microsoft.com/office/drawing/2014/main" id="{17AF8E3A-4D0E-116D-3CBD-345D49CF5221}"/>
              </a:ext>
            </a:extLst>
          </p:cNvPr>
          <p:cNvSpPr txBox="1"/>
          <p:nvPr/>
        </p:nvSpPr>
        <p:spPr>
          <a:xfrm>
            <a:off x="6831106" y="295361"/>
            <a:ext cx="1103187" cy="646331"/>
          </a:xfrm>
          <a:prstGeom prst="rect">
            <a:avLst/>
          </a:prstGeom>
          <a:noFill/>
        </p:spPr>
        <p:txBody>
          <a:bodyPr wrap="none" rtlCol="0">
            <a:spAutoFit/>
          </a:bodyPr>
          <a:lstStyle/>
          <a:p>
            <a:r>
              <a:rPr lang="en-US" sz="3600" dirty="0">
                <a:latin typeface="Amasis MT Pro Black" panose="02040A04050005020304" pitchFamily="18" charset="0"/>
              </a:rPr>
              <a:t>V3+</a:t>
            </a:r>
          </a:p>
        </p:txBody>
      </p:sp>
    </p:spTree>
    <p:extLst>
      <p:ext uri="{BB962C8B-B14F-4D97-AF65-F5344CB8AC3E}">
        <p14:creationId xmlns:p14="http://schemas.microsoft.com/office/powerpoint/2010/main" val="23061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4" name="Rectangle 3"/>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959" t="19544" r="27990" b="24748"/>
          <a:stretch/>
        </p:blipFill>
        <p:spPr>
          <a:xfrm>
            <a:off x="894978" y="2235370"/>
            <a:ext cx="4185297" cy="27901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0995" t="31065" r="9320" b="38268"/>
          <a:stretch/>
        </p:blipFill>
        <p:spPr>
          <a:xfrm>
            <a:off x="5466302" y="3014117"/>
            <a:ext cx="6493577" cy="1407158"/>
          </a:xfrm>
          <a:prstGeom prst="rect">
            <a:avLst/>
          </a:prstGeom>
        </p:spPr>
      </p:pic>
      <p:sp>
        <p:nvSpPr>
          <p:cNvPr id="6" name="Hộp Văn bản 5">
            <a:extLst>
              <a:ext uri="{FF2B5EF4-FFF2-40B4-BE49-F238E27FC236}">
                <a16:creationId xmlns:a16="http://schemas.microsoft.com/office/drawing/2014/main" id="{709213BC-7508-5206-A4F8-4C61341EB779}"/>
              </a:ext>
            </a:extLst>
          </p:cNvPr>
          <p:cNvSpPr txBox="1"/>
          <p:nvPr/>
        </p:nvSpPr>
        <p:spPr>
          <a:xfrm>
            <a:off x="11068771" y="5997118"/>
            <a:ext cx="662361"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19</a:t>
            </a:r>
          </a:p>
        </p:txBody>
      </p:sp>
    </p:spTree>
    <p:extLst>
      <p:ext uri="{BB962C8B-B14F-4D97-AF65-F5344CB8AC3E}">
        <p14:creationId xmlns:p14="http://schemas.microsoft.com/office/powerpoint/2010/main" val="8082589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67" name="Rectangle 66"/>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50790" y="1071154"/>
            <a:ext cx="439431" cy="155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55" t="42412" b="43600"/>
          <a:stretch/>
        </p:blipFill>
        <p:spPr>
          <a:xfrm>
            <a:off x="3577531" y="316510"/>
            <a:ext cx="3842174" cy="511088"/>
          </a:xfrm>
          <a:prstGeom prst="rect">
            <a:avLst/>
          </a:prstGeom>
        </p:spPr>
      </p:pic>
      <p:grpSp>
        <p:nvGrpSpPr>
          <p:cNvPr id="3" name="Group 2"/>
          <p:cNvGrpSpPr/>
          <p:nvPr/>
        </p:nvGrpSpPr>
        <p:grpSpPr>
          <a:xfrm>
            <a:off x="650790" y="1226184"/>
            <a:ext cx="9551989" cy="4851123"/>
            <a:chOff x="1431468" y="1164666"/>
            <a:chExt cx="8319039" cy="4528190"/>
          </a:xfrm>
        </p:grpSpPr>
        <p:sp>
          <p:nvSpPr>
            <p:cNvPr id="13" name="Shape">
              <a:extLst>
                <a:ext uri="{FF2B5EF4-FFF2-40B4-BE49-F238E27FC236}">
                  <a16:creationId xmlns:a16="http://schemas.microsoft.com/office/drawing/2014/main" id="{8582587F-3436-433A-86DE-814A3C94478A}"/>
                </a:ext>
              </a:extLst>
            </p:cNvPr>
            <p:cNvSpPr/>
            <p:nvPr/>
          </p:nvSpPr>
          <p:spPr>
            <a:xfrm>
              <a:off x="4169531" y="1185828"/>
              <a:ext cx="2670523" cy="2448652"/>
            </a:xfrm>
            <a:custGeom>
              <a:avLst/>
              <a:gdLst/>
              <a:ahLst/>
              <a:cxnLst>
                <a:cxn ang="0">
                  <a:pos x="wd2" y="hd2"/>
                </a:cxn>
                <a:cxn ang="5400000">
                  <a:pos x="wd2" y="hd2"/>
                </a:cxn>
                <a:cxn ang="10800000">
                  <a:pos x="wd2" y="hd2"/>
                </a:cxn>
                <a:cxn ang="16200000">
                  <a:pos x="wd2" y="hd2"/>
                </a:cxn>
              </a:cxnLst>
              <a:rect l="0" t="0" r="r" b="b"/>
              <a:pathLst>
                <a:path w="21600" h="21486" extrusionOk="0">
                  <a:moveTo>
                    <a:pt x="12600" y="21486"/>
                  </a:moveTo>
                  <a:cubicBezTo>
                    <a:pt x="12178" y="21486"/>
                    <a:pt x="11773" y="21367"/>
                    <a:pt x="11406" y="21149"/>
                  </a:cubicBezTo>
                  <a:lnTo>
                    <a:pt x="3729" y="16373"/>
                  </a:lnTo>
                  <a:lnTo>
                    <a:pt x="386" y="16373"/>
                  </a:lnTo>
                  <a:cubicBezTo>
                    <a:pt x="294" y="16373"/>
                    <a:pt x="220" y="16334"/>
                    <a:pt x="165" y="16274"/>
                  </a:cubicBezTo>
                  <a:cubicBezTo>
                    <a:pt x="110" y="16215"/>
                    <a:pt x="73" y="16136"/>
                    <a:pt x="73" y="16036"/>
                  </a:cubicBezTo>
                  <a:lnTo>
                    <a:pt x="73" y="14293"/>
                  </a:lnTo>
                  <a:cubicBezTo>
                    <a:pt x="73" y="14154"/>
                    <a:pt x="110" y="14035"/>
                    <a:pt x="202" y="13956"/>
                  </a:cubicBezTo>
                  <a:cubicBezTo>
                    <a:pt x="790" y="13381"/>
                    <a:pt x="1561" y="12529"/>
                    <a:pt x="2516" y="11439"/>
                  </a:cubicBezTo>
                  <a:lnTo>
                    <a:pt x="3398" y="10448"/>
                  </a:lnTo>
                  <a:cubicBezTo>
                    <a:pt x="4463" y="9259"/>
                    <a:pt x="4684" y="8685"/>
                    <a:pt x="4684" y="8407"/>
                  </a:cubicBezTo>
                  <a:cubicBezTo>
                    <a:pt x="4684" y="8149"/>
                    <a:pt x="4592" y="7932"/>
                    <a:pt x="4408" y="7773"/>
                  </a:cubicBezTo>
                  <a:cubicBezTo>
                    <a:pt x="4225" y="7595"/>
                    <a:pt x="3986" y="7515"/>
                    <a:pt x="3692" y="7515"/>
                  </a:cubicBezTo>
                  <a:cubicBezTo>
                    <a:pt x="3398" y="7515"/>
                    <a:pt x="3159" y="7595"/>
                    <a:pt x="2976" y="7773"/>
                  </a:cubicBezTo>
                  <a:cubicBezTo>
                    <a:pt x="2792" y="7951"/>
                    <a:pt x="2718" y="8169"/>
                    <a:pt x="2718" y="8447"/>
                  </a:cubicBezTo>
                  <a:lnTo>
                    <a:pt x="2718" y="8823"/>
                  </a:lnTo>
                  <a:cubicBezTo>
                    <a:pt x="2718" y="8922"/>
                    <a:pt x="2682" y="9002"/>
                    <a:pt x="2627" y="9061"/>
                  </a:cubicBezTo>
                  <a:cubicBezTo>
                    <a:pt x="2571" y="9120"/>
                    <a:pt x="2498" y="9160"/>
                    <a:pt x="2406" y="9160"/>
                  </a:cubicBezTo>
                  <a:lnTo>
                    <a:pt x="312" y="9160"/>
                  </a:lnTo>
                  <a:cubicBezTo>
                    <a:pt x="220" y="9160"/>
                    <a:pt x="147" y="9120"/>
                    <a:pt x="92" y="9061"/>
                  </a:cubicBezTo>
                  <a:cubicBezTo>
                    <a:pt x="37" y="9002"/>
                    <a:pt x="0" y="8922"/>
                    <a:pt x="0" y="8823"/>
                  </a:cubicBezTo>
                  <a:lnTo>
                    <a:pt x="0" y="8031"/>
                  </a:lnTo>
                  <a:cubicBezTo>
                    <a:pt x="37" y="7416"/>
                    <a:pt x="239" y="6861"/>
                    <a:pt x="569" y="6406"/>
                  </a:cubicBezTo>
                  <a:cubicBezTo>
                    <a:pt x="900" y="5950"/>
                    <a:pt x="1341" y="5593"/>
                    <a:pt x="1892" y="5355"/>
                  </a:cubicBezTo>
                  <a:cubicBezTo>
                    <a:pt x="2424" y="5118"/>
                    <a:pt x="3031" y="4999"/>
                    <a:pt x="3692" y="4999"/>
                  </a:cubicBezTo>
                  <a:cubicBezTo>
                    <a:pt x="4427" y="4999"/>
                    <a:pt x="5088" y="5157"/>
                    <a:pt x="5639" y="5454"/>
                  </a:cubicBezTo>
                  <a:cubicBezTo>
                    <a:pt x="6190" y="5752"/>
                    <a:pt x="6631" y="6168"/>
                    <a:pt x="6924" y="6683"/>
                  </a:cubicBezTo>
                  <a:cubicBezTo>
                    <a:pt x="7218" y="7198"/>
                    <a:pt x="7365" y="7773"/>
                    <a:pt x="7365" y="8387"/>
                  </a:cubicBezTo>
                  <a:cubicBezTo>
                    <a:pt x="7365" y="8843"/>
                    <a:pt x="7255" y="9299"/>
                    <a:pt x="7053" y="9755"/>
                  </a:cubicBezTo>
                  <a:cubicBezTo>
                    <a:pt x="6851" y="10210"/>
                    <a:pt x="6557" y="10686"/>
                    <a:pt x="6153" y="11181"/>
                  </a:cubicBezTo>
                  <a:cubicBezTo>
                    <a:pt x="5878" y="11538"/>
                    <a:pt x="5565" y="11915"/>
                    <a:pt x="5235" y="12271"/>
                  </a:cubicBezTo>
                  <a:cubicBezTo>
                    <a:pt x="4904" y="12628"/>
                    <a:pt x="4427" y="13123"/>
                    <a:pt x="3820" y="13758"/>
                  </a:cubicBezTo>
                  <a:lnTo>
                    <a:pt x="3692" y="13896"/>
                  </a:lnTo>
                  <a:lnTo>
                    <a:pt x="7200" y="13896"/>
                  </a:lnTo>
                  <a:cubicBezTo>
                    <a:pt x="7273" y="13896"/>
                    <a:pt x="7329" y="13956"/>
                    <a:pt x="7329" y="14035"/>
                  </a:cubicBezTo>
                  <a:cubicBezTo>
                    <a:pt x="7329" y="14114"/>
                    <a:pt x="7273" y="14174"/>
                    <a:pt x="7200" y="14174"/>
                  </a:cubicBezTo>
                  <a:lnTo>
                    <a:pt x="3490" y="14174"/>
                  </a:lnTo>
                  <a:cubicBezTo>
                    <a:pt x="3416" y="14174"/>
                    <a:pt x="3343" y="14134"/>
                    <a:pt x="3306" y="14055"/>
                  </a:cubicBezTo>
                  <a:cubicBezTo>
                    <a:pt x="3269" y="13976"/>
                    <a:pt x="3288" y="13896"/>
                    <a:pt x="3343" y="13817"/>
                  </a:cubicBezTo>
                  <a:lnTo>
                    <a:pt x="3637" y="13520"/>
                  </a:lnTo>
                  <a:cubicBezTo>
                    <a:pt x="4243" y="12886"/>
                    <a:pt x="4702" y="12410"/>
                    <a:pt x="5051" y="12053"/>
                  </a:cubicBezTo>
                  <a:cubicBezTo>
                    <a:pt x="5382" y="11697"/>
                    <a:pt x="5694" y="11340"/>
                    <a:pt x="5951" y="10983"/>
                  </a:cubicBezTo>
                  <a:cubicBezTo>
                    <a:pt x="6337" y="10508"/>
                    <a:pt x="6612" y="10052"/>
                    <a:pt x="6814" y="9616"/>
                  </a:cubicBezTo>
                  <a:cubicBezTo>
                    <a:pt x="6998" y="9200"/>
                    <a:pt x="7090" y="8784"/>
                    <a:pt x="7090" y="8387"/>
                  </a:cubicBezTo>
                  <a:cubicBezTo>
                    <a:pt x="7090" y="7832"/>
                    <a:pt x="6961" y="7297"/>
                    <a:pt x="6686" y="6842"/>
                  </a:cubicBezTo>
                  <a:cubicBezTo>
                    <a:pt x="6410" y="6386"/>
                    <a:pt x="6025" y="6009"/>
                    <a:pt x="5510" y="5732"/>
                  </a:cubicBezTo>
                  <a:cubicBezTo>
                    <a:pt x="4996" y="5454"/>
                    <a:pt x="4390" y="5316"/>
                    <a:pt x="3692" y="5316"/>
                  </a:cubicBezTo>
                  <a:cubicBezTo>
                    <a:pt x="3067" y="5316"/>
                    <a:pt x="2498" y="5435"/>
                    <a:pt x="2002" y="5653"/>
                  </a:cubicBezTo>
                  <a:cubicBezTo>
                    <a:pt x="1506" y="5871"/>
                    <a:pt x="1102" y="6207"/>
                    <a:pt x="790" y="6624"/>
                  </a:cubicBezTo>
                  <a:cubicBezTo>
                    <a:pt x="496" y="7040"/>
                    <a:pt x="312" y="7535"/>
                    <a:pt x="276" y="8070"/>
                  </a:cubicBezTo>
                  <a:lnTo>
                    <a:pt x="276" y="8843"/>
                  </a:lnTo>
                  <a:cubicBezTo>
                    <a:pt x="276" y="8863"/>
                    <a:pt x="276" y="8863"/>
                    <a:pt x="294" y="8863"/>
                  </a:cubicBezTo>
                  <a:cubicBezTo>
                    <a:pt x="294" y="8863"/>
                    <a:pt x="312" y="8883"/>
                    <a:pt x="312" y="8883"/>
                  </a:cubicBezTo>
                  <a:lnTo>
                    <a:pt x="2406" y="8883"/>
                  </a:lnTo>
                  <a:cubicBezTo>
                    <a:pt x="2425" y="8883"/>
                    <a:pt x="2425" y="8883"/>
                    <a:pt x="2425" y="8863"/>
                  </a:cubicBezTo>
                  <a:cubicBezTo>
                    <a:pt x="2425" y="8863"/>
                    <a:pt x="2443" y="8843"/>
                    <a:pt x="2443" y="8843"/>
                  </a:cubicBezTo>
                  <a:lnTo>
                    <a:pt x="2443" y="8467"/>
                  </a:lnTo>
                  <a:cubicBezTo>
                    <a:pt x="2443" y="8110"/>
                    <a:pt x="2553" y="7793"/>
                    <a:pt x="2792" y="7575"/>
                  </a:cubicBezTo>
                  <a:cubicBezTo>
                    <a:pt x="3012" y="7357"/>
                    <a:pt x="3325" y="7238"/>
                    <a:pt x="3692" y="7238"/>
                  </a:cubicBezTo>
                  <a:cubicBezTo>
                    <a:pt x="4059" y="7238"/>
                    <a:pt x="4353" y="7357"/>
                    <a:pt x="4592" y="7575"/>
                  </a:cubicBezTo>
                  <a:cubicBezTo>
                    <a:pt x="4831" y="7793"/>
                    <a:pt x="4959" y="8090"/>
                    <a:pt x="4959" y="8447"/>
                  </a:cubicBezTo>
                  <a:cubicBezTo>
                    <a:pt x="4959" y="8942"/>
                    <a:pt x="4518" y="9675"/>
                    <a:pt x="3600" y="10706"/>
                  </a:cubicBezTo>
                  <a:lnTo>
                    <a:pt x="2737" y="11697"/>
                  </a:lnTo>
                  <a:cubicBezTo>
                    <a:pt x="1782" y="12787"/>
                    <a:pt x="992" y="13639"/>
                    <a:pt x="422" y="14233"/>
                  </a:cubicBezTo>
                  <a:cubicBezTo>
                    <a:pt x="386" y="14273"/>
                    <a:pt x="386" y="14312"/>
                    <a:pt x="386" y="14352"/>
                  </a:cubicBezTo>
                  <a:lnTo>
                    <a:pt x="386" y="16096"/>
                  </a:lnTo>
                  <a:cubicBezTo>
                    <a:pt x="386" y="16116"/>
                    <a:pt x="386" y="16116"/>
                    <a:pt x="404" y="16116"/>
                  </a:cubicBezTo>
                  <a:cubicBezTo>
                    <a:pt x="404" y="16116"/>
                    <a:pt x="422" y="16136"/>
                    <a:pt x="422" y="16136"/>
                  </a:cubicBezTo>
                  <a:lnTo>
                    <a:pt x="3802" y="16136"/>
                  </a:lnTo>
                  <a:lnTo>
                    <a:pt x="3802" y="16136"/>
                  </a:lnTo>
                  <a:cubicBezTo>
                    <a:pt x="3820" y="16136"/>
                    <a:pt x="3857" y="16136"/>
                    <a:pt x="3876" y="16155"/>
                  </a:cubicBezTo>
                  <a:lnTo>
                    <a:pt x="11590" y="20951"/>
                  </a:lnTo>
                  <a:cubicBezTo>
                    <a:pt x="12251" y="21367"/>
                    <a:pt x="13059" y="21367"/>
                    <a:pt x="13720" y="20951"/>
                  </a:cubicBezTo>
                  <a:lnTo>
                    <a:pt x="20296" y="16849"/>
                  </a:lnTo>
                  <a:cubicBezTo>
                    <a:pt x="20957" y="16433"/>
                    <a:pt x="21361" y="15680"/>
                    <a:pt x="21361" y="14867"/>
                  </a:cubicBezTo>
                  <a:lnTo>
                    <a:pt x="21361" y="6663"/>
                  </a:lnTo>
                  <a:cubicBezTo>
                    <a:pt x="21361" y="5851"/>
                    <a:pt x="20957" y="5078"/>
                    <a:pt x="20296" y="4682"/>
                  </a:cubicBezTo>
                  <a:lnTo>
                    <a:pt x="13720" y="580"/>
                  </a:lnTo>
                  <a:cubicBezTo>
                    <a:pt x="13078" y="183"/>
                    <a:pt x="12269" y="163"/>
                    <a:pt x="11608" y="580"/>
                  </a:cubicBezTo>
                  <a:cubicBezTo>
                    <a:pt x="11608" y="580"/>
                    <a:pt x="11590" y="580"/>
                    <a:pt x="11590" y="599"/>
                  </a:cubicBezTo>
                  <a:lnTo>
                    <a:pt x="5786" y="3968"/>
                  </a:lnTo>
                  <a:cubicBezTo>
                    <a:pt x="5712" y="4008"/>
                    <a:pt x="5639" y="3988"/>
                    <a:pt x="5602" y="3909"/>
                  </a:cubicBezTo>
                  <a:cubicBezTo>
                    <a:pt x="5565" y="3829"/>
                    <a:pt x="5584" y="3750"/>
                    <a:pt x="5657" y="3711"/>
                  </a:cubicBezTo>
                  <a:lnTo>
                    <a:pt x="11443" y="342"/>
                  </a:lnTo>
                  <a:cubicBezTo>
                    <a:pt x="11443" y="342"/>
                    <a:pt x="11443" y="342"/>
                    <a:pt x="11443" y="342"/>
                  </a:cubicBezTo>
                  <a:cubicBezTo>
                    <a:pt x="12178" y="-114"/>
                    <a:pt x="13096" y="-114"/>
                    <a:pt x="13831" y="342"/>
                  </a:cubicBezTo>
                  <a:lnTo>
                    <a:pt x="20406" y="4444"/>
                  </a:lnTo>
                  <a:cubicBezTo>
                    <a:pt x="21141" y="4900"/>
                    <a:pt x="21600" y="5772"/>
                    <a:pt x="21600" y="6683"/>
                  </a:cubicBezTo>
                  <a:lnTo>
                    <a:pt x="21600" y="14887"/>
                  </a:lnTo>
                  <a:cubicBezTo>
                    <a:pt x="21600" y="15799"/>
                    <a:pt x="21141" y="16671"/>
                    <a:pt x="20406" y="17126"/>
                  </a:cubicBezTo>
                  <a:lnTo>
                    <a:pt x="13831" y="21228"/>
                  </a:lnTo>
                  <a:cubicBezTo>
                    <a:pt x="13427" y="21367"/>
                    <a:pt x="13004" y="21486"/>
                    <a:pt x="12600" y="21486"/>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96291DA6-D17B-460D-8D41-ED907C316215}"/>
                </a:ext>
              </a:extLst>
            </p:cNvPr>
            <p:cNvSpPr/>
            <p:nvPr/>
          </p:nvSpPr>
          <p:spPr>
            <a:xfrm>
              <a:off x="1431468" y="1164666"/>
              <a:ext cx="2552432" cy="2457683"/>
            </a:xfrm>
            <a:custGeom>
              <a:avLst/>
              <a:gdLst/>
              <a:ahLst/>
              <a:cxnLst>
                <a:cxn ang="0">
                  <a:pos x="wd2" y="hd2"/>
                </a:cxn>
                <a:cxn ang="5400000">
                  <a:pos x="wd2" y="hd2"/>
                </a:cxn>
                <a:cxn ang="10800000">
                  <a:pos x="wd2" y="hd2"/>
                </a:cxn>
                <a:cxn ang="16200000">
                  <a:pos x="wd2" y="hd2"/>
                </a:cxn>
              </a:cxnLst>
              <a:rect l="0" t="0" r="r" b="b"/>
              <a:pathLst>
                <a:path w="21600" h="21486" extrusionOk="0">
                  <a:moveTo>
                    <a:pt x="12203" y="21486"/>
                  </a:moveTo>
                  <a:cubicBezTo>
                    <a:pt x="11761" y="21486"/>
                    <a:pt x="11338" y="21368"/>
                    <a:pt x="10954" y="21150"/>
                  </a:cubicBezTo>
                  <a:lnTo>
                    <a:pt x="4401" y="17320"/>
                  </a:lnTo>
                  <a:cubicBezTo>
                    <a:pt x="4362" y="17300"/>
                    <a:pt x="4324" y="17241"/>
                    <a:pt x="4324" y="17202"/>
                  </a:cubicBezTo>
                  <a:lnTo>
                    <a:pt x="4324" y="5493"/>
                  </a:lnTo>
                  <a:cubicBezTo>
                    <a:pt x="4324" y="5474"/>
                    <a:pt x="4324" y="5474"/>
                    <a:pt x="4305" y="5474"/>
                  </a:cubicBezTo>
                  <a:cubicBezTo>
                    <a:pt x="4305" y="5474"/>
                    <a:pt x="4285" y="5454"/>
                    <a:pt x="4285" y="5454"/>
                  </a:cubicBezTo>
                  <a:lnTo>
                    <a:pt x="2056" y="5454"/>
                  </a:lnTo>
                  <a:cubicBezTo>
                    <a:pt x="1999" y="5454"/>
                    <a:pt x="1941" y="5474"/>
                    <a:pt x="1883" y="5493"/>
                  </a:cubicBezTo>
                  <a:lnTo>
                    <a:pt x="327" y="6184"/>
                  </a:lnTo>
                  <a:cubicBezTo>
                    <a:pt x="288" y="6204"/>
                    <a:pt x="269" y="6224"/>
                    <a:pt x="269" y="6263"/>
                  </a:cubicBezTo>
                  <a:lnTo>
                    <a:pt x="307" y="7902"/>
                  </a:lnTo>
                  <a:cubicBezTo>
                    <a:pt x="307" y="7902"/>
                    <a:pt x="307" y="7922"/>
                    <a:pt x="307" y="7922"/>
                  </a:cubicBezTo>
                  <a:lnTo>
                    <a:pt x="327" y="7922"/>
                  </a:lnTo>
                  <a:lnTo>
                    <a:pt x="1806" y="7566"/>
                  </a:lnTo>
                  <a:cubicBezTo>
                    <a:pt x="1883" y="7547"/>
                    <a:pt x="1960" y="7566"/>
                    <a:pt x="2018" y="7626"/>
                  </a:cubicBezTo>
                  <a:cubicBezTo>
                    <a:pt x="2075" y="7685"/>
                    <a:pt x="2095" y="7744"/>
                    <a:pt x="2095" y="7784"/>
                  </a:cubicBezTo>
                  <a:lnTo>
                    <a:pt x="2095" y="16056"/>
                  </a:lnTo>
                  <a:cubicBezTo>
                    <a:pt x="2095" y="16135"/>
                    <a:pt x="2037" y="16195"/>
                    <a:pt x="1960" y="16195"/>
                  </a:cubicBezTo>
                  <a:cubicBezTo>
                    <a:pt x="1883" y="16195"/>
                    <a:pt x="1826" y="16135"/>
                    <a:pt x="1826" y="16056"/>
                  </a:cubicBezTo>
                  <a:lnTo>
                    <a:pt x="1826" y="7863"/>
                  </a:lnTo>
                  <a:lnTo>
                    <a:pt x="365" y="8218"/>
                  </a:lnTo>
                  <a:cubicBezTo>
                    <a:pt x="346" y="8218"/>
                    <a:pt x="346" y="8218"/>
                    <a:pt x="327" y="8218"/>
                  </a:cubicBezTo>
                  <a:cubicBezTo>
                    <a:pt x="192" y="8218"/>
                    <a:pt x="38" y="8139"/>
                    <a:pt x="38" y="7902"/>
                  </a:cubicBezTo>
                  <a:lnTo>
                    <a:pt x="0" y="6263"/>
                  </a:lnTo>
                  <a:cubicBezTo>
                    <a:pt x="0" y="6105"/>
                    <a:pt x="77" y="5967"/>
                    <a:pt x="231" y="5908"/>
                  </a:cubicBezTo>
                  <a:lnTo>
                    <a:pt x="1806" y="5197"/>
                  </a:lnTo>
                  <a:cubicBezTo>
                    <a:pt x="1902" y="5158"/>
                    <a:pt x="1999" y="5138"/>
                    <a:pt x="2095" y="5138"/>
                  </a:cubicBezTo>
                  <a:lnTo>
                    <a:pt x="4324" y="5138"/>
                  </a:lnTo>
                  <a:cubicBezTo>
                    <a:pt x="4420" y="5138"/>
                    <a:pt x="4497" y="5177"/>
                    <a:pt x="4554" y="5237"/>
                  </a:cubicBezTo>
                  <a:cubicBezTo>
                    <a:pt x="4612" y="5296"/>
                    <a:pt x="4651" y="5375"/>
                    <a:pt x="4651" y="5474"/>
                  </a:cubicBezTo>
                  <a:lnTo>
                    <a:pt x="4651" y="17083"/>
                  </a:lnTo>
                  <a:lnTo>
                    <a:pt x="11107" y="20894"/>
                  </a:lnTo>
                  <a:cubicBezTo>
                    <a:pt x="11799" y="21308"/>
                    <a:pt x="12645" y="21308"/>
                    <a:pt x="13337" y="20894"/>
                  </a:cubicBezTo>
                  <a:lnTo>
                    <a:pt x="20216" y="16807"/>
                  </a:lnTo>
                  <a:cubicBezTo>
                    <a:pt x="20908" y="16392"/>
                    <a:pt x="21331" y="15642"/>
                    <a:pt x="21331" y="14832"/>
                  </a:cubicBezTo>
                  <a:lnTo>
                    <a:pt x="21331" y="6658"/>
                  </a:lnTo>
                  <a:cubicBezTo>
                    <a:pt x="21331" y="5849"/>
                    <a:pt x="20908" y="5079"/>
                    <a:pt x="20216" y="4684"/>
                  </a:cubicBezTo>
                  <a:lnTo>
                    <a:pt x="13337" y="597"/>
                  </a:lnTo>
                  <a:cubicBezTo>
                    <a:pt x="12645" y="182"/>
                    <a:pt x="11799" y="182"/>
                    <a:pt x="11107" y="597"/>
                  </a:cubicBezTo>
                  <a:lnTo>
                    <a:pt x="5035" y="3953"/>
                  </a:lnTo>
                  <a:cubicBezTo>
                    <a:pt x="4958" y="3993"/>
                    <a:pt x="4881" y="3973"/>
                    <a:pt x="4843" y="3894"/>
                  </a:cubicBezTo>
                  <a:cubicBezTo>
                    <a:pt x="4804" y="3815"/>
                    <a:pt x="4823" y="3736"/>
                    <a:pt x="4900" y="3697"/>
                  </a:cubicBezTo>
                  <a:lnTo>
                    <a:pt x="10973" y="340"/>
                  </a:lnTo>
                  <a:cubicBezTo>
                    <a:pt x="11742" y="-114"/>
                    <a:pt x="12702" y="-114"/>
                    <a:pt x="13471" y="340"/>
                  </a:cubicBezTo>
                  <a:lnTo>
                    <a:pt x="20351" y="4427"/>
                  </a:lnTo>
                  <a:cubicBezTo>
                    <a:pt x="21120" y="4881"/>
                    <a:pt x="21600" y="5750"/>
                    <a:pt x="21600" y="6658"/>
                  </a:cubicBezTo>
                  <a:lnTo>
                    <a:pt x="21600" y="14832"/>
                  </a:lnTo>
                  <a:cubicBezTo>
                    <a:pt x="21600" y="15740"/>
                    <a:pt x="21120" y="16609"/>
                    <a:pt x="20351" y="17063"/>
                  </a:cubicBezTo>
                  <a:lnTo>
                    <a:pt x="13471" y="21150"/>
                  </a:lnTo>
                  <a:cubicBezTo>
                    <a:pt x="13087" y="21368"/>
                    <a:pt x="12645" y="21486"/>
                    <a:pt x="12203" y="21486"/>
                  </a:cubicBezTo>
                  <a:close/>
                  <a:moveTo>
                    <a:pt x="1922" y="7843"/>
                  </a:moveTo>
                  <a:cubicBezTo>
                    <a:pt x="1922" y="7843"/>
                    <a:pt x="1922" y="7843"/>
                    <a:pt x="1922" y="7843"/>
                  </a:cubicBezTo>
                  <a:cubicBezTo>
                    <a:pt x="1922" y="7843"/>
                    <a:pt x="1922" y="7843"/>
                    <a:pt x="1922" y="7843"/>
                  </a:cubicBezTo>
                  <a:close/>
                </a:path>
              </a:pathLst>
            </a:custGeom>
            <a:solidFill>
              <a:srgbClr val="FFCC4C"/>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hape">
              <a:extLst>
                <a:ext uri="{FF2B5EF4-FFF2-40B4-BE49-F238E27FC236}">
                  <a16:creationId xmlns:a16="http://schemas.microsoft.com/office/drawing/2014/main" id="{802FE108-5B03-466A-8E14-6B3AAC7F5E70}"/>
                </a:ext>
              </a:extLst>
            </p:cNvPr>
            <p:cNvSpPr/>
            <p:nvPr/>
          </p:nvSpPr>
          <p:spPr>
            <a:xfrm>
              <a:off x="7082262" y="1164666"/>
              <a:ext cx="2668245" cy="2457683"/>
            </a:xfrm>
            <a:custGeom>
              <a:avLst/>
              <a:gdLst/>
              <a:ahLst/>
              <a:cxnLst>
                <a:cxn ang="0">
                  <a:pos x="wd2" y="hd2"/>
                </a:cxn>
                <a:cxn ang="5400000">
                  <a:pos x="wd2" y="hd2"/>
                </a:cxn>
                <a:cxn ang="10800000">
                  <a:pos x="wd2" y="hd2"/>
                </a:cxn>
                <a:cxn ang="16200000">
                  <a:pos x="wd2" y="hd2"/>
                </a:cxn>
              </a:cxnLst>
              <a:rect l="0" t="0" r="r" b="b"/>
              <a:pathLst>
                <a:path w="21600" h="21486" extrusionOk="0">
                  <a:moveTo>
                    <a:pt x="12611" y="21486"/>
                  </a:moveTo>
                  <a:cubicBezTo>
                    <a:pt x="12188" y="21486"/>
                    <a:pt x="11784" y="21368"/>
                    <a:pt x="11416" y="21150"/>
                  </a:cubicBezTo>
                  <a:lnTo>
                    <a:pt x="3989" y="16550"/>
                  </a:lnTo>
                  <a:cubicBezTo>
                    <a:pt x="3291" y="16550"/>
                    <a:pt x="2261" y="16333"/>
                    <a:pt x="1618" y="15898"/>
                  </a:cubicBezTo>
                  <a:cubicBezTo>
                    <a:pt x="1011" y="15484"/>
                    <a:pt x="570" y="14911"/>
                    <a:pt x="294" y="14200"/>
                  </a:cubicBezTo>
                  <a:cubicBezTo>
                    <a:pt x="129" y="13766"/>
                    <a:pt x="37" y="13292"/>
                    <a:pt x="0" y="12779"/>
                  </a:cubicBezTo>
                  <a:cubicBezTo>
                    <a:pt x="0" y="12562"/>
                    <a:pt x="110" y="12443"/>
                    <a:pt x="313" y="12443"/>
                  </a:cubicBezTo>
                  <a:lnTo>
                    <a:pt x="2408" y="12443"/>
                  </a:lnTo>
                  <a:cubicBezTo>
                    <a:pt x="2592" y="12443"/>
                    <a:pt x="2721" y="12562"/>
                    <a:pt x="2739" y="12759"/>
                  </a:cubicBezTo>
                  <a:cubicBezTo>
                    <a:pt x="2757" y="12996"/>
                    <a:pt x="2813" y="13233"/>
                    <a:pt x="2905" y="13470"/>
                  </a:cubicBezTo>
                  <a:cubicBezTo>
                    <a:pt x="2978" y="13648"/>
                    <a:pt x="3070" y="13786"/>
                    <a:pt x="3199" y="13885"/>
                  </a:cubicBezTo>
                  <a:cubicBezTo>
                    <a:pt x="3327" y="13983"/>
                    <a:pt x="3493" y="14023"/>
                    <a:pt x="3677" y="14023"/>
                  </a:cubicBezTo>
                  <a:cubicBezTo>
                    <a:pt x="4026" y="14023"/>
                    <a:pt x="4302" y="13845"/>
                    <a:pt x="4467" y="13509"/>
                  </a:cubicBezTo>
                  <a:cubicBezTo>
                    <a:pt x="4596" y="13272"/>
                    <a:pt x="4651" y="12957"/>
                    <a:pt x="4651" y="12542"/>
                  </a:cubicBezTo>
                  <a:cubicBezTo>
                    <a:pt x="4651" y="12147"/>
                    <a:pt x="4596" y="11811"/>
                    <a:pt x="4467" y="11515"/>
                  </a:cubicBezTo>
                  <a:cubicBezTo>
                    <a:pt x="4302" y="11180"/>
                    <a:pt x="4026" y="11022"/>
                    <a:pt x="3658" y="11022"/>
                  </a:cubicBezTo>
                  <a:cubicBezTo>
                    <a:pt x="3566" y="11022"/>
                    <a:pt x="3474" y="11061"/>
                    <a:pt x="3364" y="11120"/>
                  </a:cubicBezTo>
                  <a:cubicBezTo>
                    <a:pt x="3235" y="11199"/>
                    <a:pt x="3070" y="11318"/>
                    <a:pt x="2868" y="11456"/>
                  </a:cubicBezTo>
                  <a:cubicBezTo>
                    <a:pt x="2794" y="11515"/>
                    <a:pt x="2721" y="11535"/>
                    <a:pt x="2666" y="11535"/>
                  </a:cubicBezTo>
                  <a:cubicBezTo>
                    <a:pt x="2555" y="11535"/>
                    <a:pt x="2463" y="11476"/>
                    <a:pt x="2427" y="11377"/>
                  </a:cubicBezTo>
                  <a:lnTo>
                    <a:pt x="1397" y="9817"/>
                  </a:lnTo>
                  <a:cubicBezTo>
                    <a:pt x="1342" y="9738"/>
                    <a:pt x="1324" y="9659"/>
                    <a:pt x="1324" y="9600"/>
                  </a:cubicBezTo>
                  <a:cubicBezTo>
                    <a:pt x="1324" y="9482"/>
                    <a:pt x="1379" y="9403"/>
                    <a:pt x="1452" y="9343"/>
                  </a:cubicBezTo>
                  <a:lnTo>
                    <a:pt x="3474" y="7685"/>
                  </a:lnTo>
                  <a:lnTo>
                    <a:pt x="551" y="7685"/>
                  </a:lnTo>
                  <a:cubicBezTo>
                    <a:pt x="460" y="7685"/>
                    <a:pt x="386" y="7645"/>
                    <a:pt x="331" y="7586"/>
                  </a:cubicBezTo>
                  <a:cubicBezTo>
                    <a:pt x="276" y="7527"/>
                    <a:pt x="239" y="7448"/>
                    <a:pt x="239" y="7349"/>
                  </a:cubicBezTo>
                  <a:lnTo>
                    <a:pt x="239" y="5493"/>
                  </a:lnTo>
                  <a:cubicBezTo>
                    <a:pt x="239" y="5395"/>
                    <a:pt x="276" y="5316"/>
                    <a:pt x="331" y="5256"/>
                  </a:cubicBezTo>
                  <a:cubicBezTo>
                    <a:pt x="386" y="5197"/>
                    <a:pt x="460" y="5158"/>
                    <a:pt x="551" y="5158"/>
                  </a:cubicBezTo>
                  <a:lnTo>
                    <a:pt x="6894" y="5158"/>
                  </a:lnTo>
                  <a:cubicBezTo>
                    <a:pt x="6986" y="5158"/>
                    <a:pt x="7059" y="5197"/>
                    <a:pt x="7114" y="5256"/>
                  </a:cubicBezTo>
                  <a:cubicBezTo>
                    <a:pt x="7169" y="5316"/>
                    <a:pt x="7206" y="5395"/>
                    <a:pt x="7206" y="5493"/>
                  </a:cubicBezTo>
                  <a:lnTo>
                    <a:pt x="7206" y="7566"/>
                  </a:lnTo>
                  <a:cubicBezTo>
                    <a:pt x="7206" y="7705"/>
                    <a:pt x="7151" y="7823"/>
                    <a:pt x="7059" y="7922"/>
                  </a:cubicBezTo>
                  <a:lnTo>
                    <a:pt x="5294" y="9403"/>
                  </a:lnTo>
                  <a:cubicBezTo>
                    <a:pt x="5239" y="9462"/>
                    <a:pt x="5147" y="9442"/>
                    <a:pt x="5110" y="9383"/>
                  </a:cubicBezTo>
                  <a:cubicBezTo>
                    <a:pt x="5055" y="9324"/>
                    <a:pt x="5074" y="9225"/>
                    <a:pt x="5129" y="9185"/>
                  </a:cubicBezTo>
                  <a:lnTo>
                    <a:pt x="6894" y="7705"/>
                  </a:lnTo>
                  <a:cubicBezTo>
                    <a:pt x="6930" y="7665"/>
                    <a:pt x="6949" y="7645"/>
                    <a:pt x="6949" y="7586"/>
                  </a:cubicBezTo>
                  <a:lnTo>
                    <a:pt x="6949" y="5493"/>
                  </a:lnTo>
                  <a:cubicBezTo>
                    <a:pt x="6949" y="5474"/>
                    <a:pt x="6949" y="5474"/>
                    <a:pt x="6930" y="5474"/>
                  </a:cubicBezTo>
                  <a:cubicBezTo>
                    <a:pt x="6930" y="5474"/>
                    <a:pt x="6912" y="5454"/>
                    <a:pt x="6912" y="5454"/>
                  </a:cubicBezTo>
                  <a:lnTo>
                    <a:pt x="570" y="5454"/>
                  </a:lnTo>
                  <a:cubicBezTo>
                    <a:pt x="552" y="5454"/>
                    <a:pt x="552" y="5454"/>
                    <a:pt x="552" y="5474"/>
                  </a:cubicBezTo>
                  <a:cubicBezTo>
                    <a:pt x="552" y="5474"/>
                    <a:pt x="533" y="5493"/>
                    <a:pt x="533" y="5493"/>
                  </a:cubicBezTo>
                  <a:lnTo>
                    <a:pt x="533" y="7330"/>
                  </a:lnTo>
                  <a:cubicBezTo>
                    <a:pt x="533" y="7349"/>
                    <a:pt x="533" y="7349"/>
                    <a:pt x="552" y="7349"/>
                  </a:cubicBezTo>
                  <a:cubicBezTo>
                    <a:pt x="552" y="7349"/>
                    <a:pt x="570" y="7369"/>
                    <a:pt x="588" y="7369"/>
                  </a:cubicBezTo>
                  <a:lnTo>
                    <a:pt x="3769" y="7369"/>
                  </a:lnTo>
                  <a:cubicBezTo>
                    <a:pt x="3879" y="7369"/>
                    <a:pt x="3934" y="7448"/>
                    <a:pt x="3952" y="7507"/>
                  </a:cubicBezTo>
                  <a:cubicBezTo>
                    <a:pt x="3971" y="7586"/>
                    <a:pt x="3952" y="7645"/>
                    <a:pt x="3897" y="7705"/>
                  </a:cubicBezTo>
                  <a:cubicBezTo>
                    <a:pt x="3897" y="7705"/>
                    <a:pt x="3897" y="7705"/>
                    <a:pt x="3879" y="7724"/>
                  </a:cubicBezTo>
                  <a:lnTo>
                    <a:pt x="1636" y="9561"/>
                  </a:lnTo>
                  <a:cubicBezTo>
                    <a:pt x="1636" y="9561"/>
                    <a:pt x="1636" y="9561"/>
                    <a:pt x="1618" y="9561"/>
                  </a:cubicBezTo>
                  <a:lnTo>
                    <a:pt x="1618" y="9580"/>
                  </a:lnTo>
                  <a:cubicBezTo>
                    <a:pt x="1618" y="9580"/>
                    <a:pt x="1618" y="9600"/>
                    <a:pt x="1636" y="9640"/>
                  </a:cubicBezTo>
                  <a:lnTo>
                    <a:pt x="2666" y="11199"/>
                  </a:lnTo>
                  <a:cubicBezTo>
                    <a:pt x="2666" y="11199"/>
                    <a:pt x="2666" y="11219"/>
                    <a:pt x="2684" y="11219"/>
                  </a:cubicBezTo>
                  <a:cubicBezTo>
                    <a:pt x="2684" y="11219"/>
                    <a:pt x="2684" y="11239"/>
                    <a:pt x="2684" y="11239"/>
                  </a:cubicBezTo>
                  <a:cubicBezTo>
                    <a:pt x="2684" y="11239"/>
                    <a:pt x="2702" y="11239"/>
                    <a:pt x="2739" y="11219"/>
                  </a:cubicBezTo>
                  <a:cubicBezTo>
                    <a:pt x="2941" y="11061"/>
                    <a:pt x="3107" y="10943"/>
                    <a:pt x="3254" y="10864"/>
                  </a:cubicBezTo>
                  <a:cubicBezTo>
                    <a:pt x="3401" y="10765"/>
                    <a:pt x="3548" y="10725"/>
                    <a:pt x="3677" y="10725"/>
                  </a:cubicBezTo>
                  <a:cubicBezTo>
                    <a:pt x="4136" y="10725"/>
                    <a:pt x="4504" y="10943"/>
                    <a:pt x="4724" y="11377"/>
                  </a:cubicBezTo>
                  <a:cubicBezTo>
                    <a:pt x="4871" y="11713"/>
                    <a:pt x="4945" y="12108"/>
                    <a:pt x="4945" y="12542"/>
                  </a:cubicBezTo>
                  <a:cubicBezTo>
                    <a:pt x="4945" y="12996"/>
                    <a:pt x="4871" y="13371"/>
                    <a:pt x="4724" y="13648"/>
                  </a:cubicBezTo>
                  <a:cubicBezTo>
                    <a:pt x="4504" y="14082"/>
                    <a:pt x="4155" y="14319"/>
                    <a:pt x="3695" y="14319"/>
                  </a:cubicBezTo>
                  <a:cubicBezTo>
                    <a:pt x="3456" y="14319"/>
                    <a:pt x="3235" y="14260"/>
                    <a:pt x="3070" y="14121"/>
                  </a:cubicBezTo>
                  <a:cubicBezTo>
                    <a:pt x="2886" y="14003"/>
                    <a:pt x="2757" y="13806"/>
                    <a:pt x="2666" y="13569"/>
                  </a:cubicBezTo>
                  <a:cubicBezTo>
                    <a:pt x="2574" y="13312"/>
                    <a:pt x="2500" y="13055"/>
                    <a:pt x="2482" y="12779"/>
                  </a:cubicBezTo>
                  <a:cubicBezTo>
                    <a:pt x="2482" y="12739"/>
                    <a:pt x="2482" y="12720"/>
                    <a:pt x="2427" y="12720"/>
                  </a:cubicBezTo>
                  <a:lnTo>
                    <a:pt x="331" y="12720"/>
                  </a:lnTo>
                  <a:cubicBezTo>
                    <a:pt x="313" y="12720"/>
                    <a:pt x="294" y="12720"/>
                    <a:pt x="294" y="12720"/>
                  </a:cubicBezTo>
                  <a:cubicBezTo>
                    <a:pt x="294" y="12720"/>
                    <a:pt x="294" y="12720"/>
                    <a:pt x="294" y="12720"/>
                  </a:cubicBezTo>
                  <a:cubicBezTo>
                    <a:pt x="294" y="12720"/>
                    <a:pt x="294" y="12739"/>
                    <a:pt x="294" y="12759"/>
                  </a:cubicBezTo>
                  <a:cubicBezTo>
                    <a:pt x="331" y="13233"/>
                    <a:pt x="404" y="13687"/>
                    <a:pt x="570" y="14082"/>
                  </a:cubicBezTo>
                  <a:cubicBezTo>
                    <a:pt x="827" y="14734"/>
                    <a:pt x="1232" y="15267"/>
                    <a:pt x="1783" y="15642"/>
                  </a:cubicBezTo>
                  <a:cubicBezTo>
                    <a:pt x="2371" y="16037"/>
                    <a:pt x="3364" y="16254"/>
                    <a:pt x="4044" y="16254"/>
                  </a:cubicBezTo>
                  <a:cubicBezTo>
                    <a:pt x="4063" y="16254"/>
                    <a:pt x="4099" y="16254"/>
                    <a:pt x="4118" y="16274"/>
                  </a:cubicBezTo>
                  <a:lnTo>
                    <a:pt x="11563" y="20894"/>
                  </a:lnTo>
                  <a:cubicBezTo>
                    <a:pt x="12225" y="21308"/>
                    <a:pt x="13034" y="21308"/>
                    <a:pt x="13695" y="20894"/>
                  </a:cubicBezTo>
                  <a:lnTo>
                    <a:pt x="20276" y="16807"/>
                  </a:lnTo>
                  <a:cubicBezTo>
                    <a:pt x="20938" y="16392"/>
                    <a:pt x="21343" y="15642"/>
                    <a:pt x="21343" y="14832"/>
                  </a:cubicBezTo>
                  <a:lnTo>
                    <a:pt x="21343" y="6658"/>
                  </a:lnTo>
                  <a:cubicBezTo>
                    <a:pt x="21343" y="5849"/>
                    <a:pt x="20938" y="5079"/>
                    <a:pt x="20276" y="4684"/>
                  </a:cubicBezTo>
                  <a:lnTo>
                    <a:pt x="13695" y="597"/>
                  </a:lnTo>
                  <a:cubicBezTo>
                    <a:pt x="13034" y="182"/>
                    <a:pt x="12225" y="182"/>
                    <a:pt x="11563" y="597"/>
                  </a:cubicBezTo>
                  <a:lnTo>
                    <a:pt x="5846" y="3953"/>
                  </a:lnTo>
                  <a:cubicBezTo>
                    <a:pt x="5772" y="3993"/>
                    <a:pt x="5699" y="3973"/>
                    <a:pt x="5662" y="3894"/>
                  </a:cubicBezTo>
                  <a:cubicBezTo>
                    <a:pt x="5625" y="3815"/>
                    <a:pt x="5644" y="3736"/>
                    <a:pt x="5717" y="3697"/>
                  </a:cubicBezTo>
                  <a:lnTo>
                    <a:pt x="11434" y="340"/>
                  </a:lnTo>
                  <a:cubicBezTo>
                    <a:pt x="12170" y="-114"/>
                    <a:pt x="13089" y="-114"/>
                    <a:pt x="13824" y="340"/>
                  </a:cubicBezTo>
                  <a:lnTo>
                    <a:pt x="20405" y="4427"/>
                  </a:lnTo>
                  <a:cubicBezTo>
                    <a:pt x="21140" y="4881"/>
                    <a:pt x="21600" y="5750"/>
                    <a:pt x="21600" y="6658"/>
                  </a:cubicBezTo>
                  <a:lnTo>
                    <a:pt x="21600" y="14832"/>
                  </a:lnTo>
                  <a:cubicBezTo>
                    <a:pt x="21600" y="15740"/>
                    <a:pt x="21140" y="16609"/>
                    <a:pt x="20405" y="17063"/>
                  </a:cubicBezTo>
                  <a:lnTo>
                    <a:pt x="13806" y="21150"/>
                  </a:lnTo>
                  <a:cubicBezTo>
                    <a:pt x="13438" y="21368"/>
                    <a:pt x="13015" y="21486"/>
                    <a:pt x="12611" y="21486"/>
                  </a:cubicBez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25">
              <a:extLst>
                <a:ext uri="{FF2B5EF4-FFF2-40B4-BE49-F238E27FC236}">
                  <a16:creationId xmlns:a16="http://schemas.microsoft.com/office/drawing/2014/main" id="{71832352-6C71-432A-8344-5BBB697BDABF}"/>
                </a:ext>
              </a:extLst>
            </p:cNvPr>
            <p:cNvSpPr/>
            <p:nvPr/>
          </p:nvSpPr>
          <p:spPr>
            <a:xfrm>
              <a:off x="2663985" y="3232972"/>
              <a:ext cx="2793149" cy="2459884"/>
            </a:xfrm>
            <a:custGeom>
              <a:avLst/>
              <a:gdLst>
                <a:gd name="connsiteX0" fmla="*/ 406966 w 2927037"/>
                <a:gd name="connsiteY0" fmla="*/ 1076455 h 2592030"/>
                <a:gd name="connsiteX1" fmla="*/ 233244 w 2927037"/>
                <a:gd name="connsiteY1" fmla="*/ 1335840 h 2592030"/>
                <a:gd name="connsiteX2" fmla="*/ 406966 w 2927037"/>
                <a:gd name="connsiteY2" fmla="*/ 1335840 h 2592030"/>
                <a:gd name="connsiteX3" fmla="*/ 425992 w 2927037"/>
                <a:gd name="connsiteY3" fmla="*/ 1000314 h 2592030"/>
                <a:gd name="connsiteX4" fmla="*/ 437893 w 2927037"/>
                <a:gd name="connsiteY4" fmla="*/ 1016971 h 2592030"/>
                <a:gd name="connsiteX5" fmla="*/ 437893 w 2927037"/>
                <a:gd name="connsiteY5" fmla="*/ 1352497 h 2592030"/>
                <a:gd name="connsiteX6" fmla="*/ 423617 w 2927037"/>
                <a:gd name="connsiteY6" fmla="*/ 1371541 h 2592030"/>
                <a:gd name="connsiteX7" fmla="*/ 199930 w 2927037"/>
                <a:gd name="connsiteY7" fmla="*/ 1371541 h 2592030"/>
                <a:gd name="connsiteX8" fmla="*/ 183267 w 2927037"/>
                <a:gd name="connsiteY8" fmla="*/ 1362028 h 2592030"/>
                <a:gd name="connsiteX9" fmla="*/ 183267 w 2927037"/>
                <a:gd name="connsiteY9" fmla="*/ 1342984 h 2592030"/>
                <a:gd name="connsiteX10" fmla="*/ 406966 w 2927037"/>
                <a:gd name="connsiteY10" fmla="*/ 1007440 h 2592030"/>
                <a:gd name="connsiteX11" fmla="*/ 425992 w 2927037"/>
                <a:gd name="connsiteY11" fmla="*/ 1000314 h 2592030"/>
                <a:gd name="connsiteX12" fmla="*/ 1765725 w 2927037"/>
                <a:gd name="connsiteY12" fmla="*/ 0 h 2592030"/>
                <a:gd name="connsiteX13" fmla="*/ 1920462 w 2927037"/>
                <a:gd name="connsiteY13" fmla="*/ 41076 h 2592030"/>
                <a:gd name="connsiteX14" fmla="*/ 2772419 w 2927037"/>
                <a:gd name="connsiteY14" fmla="*/ 533630 h 2592030"/>
                <a:gd name="connsiteX15" fmla="*/ 2927037 w 2927037"/>
                <a:gd name="connsiteY15" fmla="*/ 802526 h 2592030"/>
                <a:gd name="connsiteX16" fmla="*/ 2927037 w 2927037"/>
                <a:gd name="connsiteY16" fmla="*/ 1787755 h 2592030"/>
                <a:gd name="connsiteX17" fmla="*/ 2772419 w 2927037"/>
                <a:gd name="connsiteY17" fmla="*/ 2056651 h 2592030"/>
                <a:gd name="connsiteX18" fmla="*/ 1920462 w 2927037"/>
                <a:gd name="connsiteY18" fmla="*/ 2549205 h 2592030"/>
                <a:gd name="connsiteX19" fmla="*/ 1768147 w 2927037"/>
                <a:gd name="connsiteY19" fmla="*/ 2592030 h 2592030"/>
                <a:gd name="connsiteX20" fmla="*/ 1613394 w 2927037"/>
                <a:gd name="connsiteY20" fmla="*/ 2551617 h 2592030"/>
                <a:gd name="connsiteX21" fmla="*/ 485400 w 2927037"/>
                <a:gd name="connsiteY21" fmla="*/ 1901876 h 2592030"/>
                <a:gd name="connsiteX22" fmla="*/ 468868 w 2927037"/>
                <a:gd name="connsiteY22" fmla="*/ 1885228 h 2592030"/>
                <a:gd name="connsiteX23" fmla="*/ 468868 w 2927037"/>
                <a:gd name="connsiteY23" fmla="*/ 1597392 h 2592030"/>
                <a:gd name="connsiteX24" fmla="*/ 16668 w 2927037"/>
                <a:gd name="connsiteY24" fmla="*/ 1597392 h 2592030"/>
                <a:gd name="connsiteX25" fmla="*/ 0 w 2927037"/>
                <a:gd name="connsiteY25" fmla="*/ 1580624 h 2592030"/>
                <a:gd name="connsiteX26" fmla="*/ 0 w 2927037"/>
                <a:gd name="connsiteY26" fmla="*/ 1335613 h 2592030"/>
                <a:gd name="connsiteX27" fmla="*/ 2439 w 2927037"/>
                <a:gd name="connsiteY27" fmla="*/ 1326083 h 2592030"/>
                <a:gd name="connsiteX28" fmla="*/ 473611 w 2927037"/>
                <a:gd name="connsiteY28" fmla="*/ 633516 h 2592030"/>
                <a:gd name="connsiteX29" fmla="*/ 487840 w 2927037"/>
                <a:gd name="connsiteY29" fmla="*/ 626398 h 2592030"/>
                <a:gd name="connsiteX30" fmla="*/ 811440 w 2927037"/>
                <a:gd name="connsiteY30" fmla="*/ 626398 h 2592030"/>
                <a:gd name="connsiteX31" fmla="*/ 828108 w 2927037"/>
                <a:gd name="connsiteY31" fmla="*/ 643046 h 2592030"/>
                <a:gd name="connsiteX32" fmla="*/ 828108 w 2927037"/>
                <a:gd name="connsiteY32" fmla="*/ 1335613 h 2592030"/>
                <a:gd name="connsiteX33" fmla="*/ 968497 w 2927037"/>
                <a:gd name="connsiteY33" fmla="*/ 1335613 h 2592030"/>
                <a:gd name="connsiteX34" fmla="*/ 985165 w 2927037"/>
                <a:gd name="connsiteY34" fmla="*/ 1352261 h 2592030"/>
                <a:gd name="connsiteX35" fmla="*/ 968497 w 2927037"/>
                <a:gd name="connsiteY35" fmla="*/ 1368909 h 2592030"/>
                <a:gd name="connsiteX36" fmla="*/ 809136 w 2927037"/>
                <a:gd name="connsiteY36" fmla="*/ 1368909 h 2592030"/>
                <a:gd name="connsiteX37" fmla="*/ 792468 w 2927037"/>
                <a:gd name="connsiteY37" fmla="*/ 1352261 h 2592030"/>
                <a:gd name="connsiteX38" fmla="*/ 792468 w 2927037"/>
                <a:gd name="connsiteY38" fmla="*/ 659694 h 2592030"/>
                <a:gd name="connsiteX39" fmla="*/ 497325 w 2927037"/>
                <a:gd name="connsiteY39" fmla="*/ 659694 h 2592030"/>
                <a:gd name="connsiteX40" fmla="*/ 33336 w 2927037"/>
                <a:gd name="connsiteY40" fmla="*/ 1337905 h 2592030"/>
                <a:gd name="connsiteX41" fmla="*/ 33336 w 2927037"/>
                <a:gd name="connsiteY41" fmla="*/ 1559271 h 2592030"/>
                <a:gd name="connsiteX42" fmla="*/ 485400 w 2927037"/>
                <a:gd name="connsiteY42" fmla="*/ 1559271 h 2592030"/>
                <a:gd name="connsiteX43" fmla="*/ 502068 w 2927037"/>
                <a:gd name="connsiteY43" fmla="*/ 1575919 h 2592030"/>
                <a:gd name="connsiteX44" fmla="*/ 502068 w 2927037"/>
                <a:gd name="connsiteY44" fmla="*/ 1868580 h 2592030"/>
                <a:gd name="connsiteX45" fmla="*/ 1630062 w 2927037"/>
                <a:gd name="connsiteY45" fmla="*/ 2518201 h 2592030"/>
                <a:gd name="connsiteX46" fmla="*/ 1906098 w 2927037"/>
                <a:gd name="connsiteY46" fmla="*/ 2518201 h 2592030"/>
                <a:gd name="connsiteX47" fmla="*/ 2758055 w 2927037"/>
                <a:gd name="connsiteY47" fmla="*/ 2025647 h 2592030"/>
                <a:gd name="connsiteX48" fmla="*/ 2896141 w 2927037"/>
                <a:gd name="connsiteY48" fmla="*/ 1787755 h 2592030"/>
                <a:gd name="connsiteX49" fmla="*/ 2896141 w 2927037"/>
                <a:gd name="connsiteY49" fmla="*/ 802526 h 2592030"/>
                <a:gd name="connsiteX50" fmla="*/ 2758055 w 2927037"/>
                <a:gd name="connsiteY50" fmla="*/ 564512 h 2592030"/>
                <a:gd name="connsiteX51" fmla="*/ 1906098 w 2927037"/>
                <a:gd name="connsiteY51" fmla="*/ 71958 h 2592030"/>
                <a:gd name="connsiteX52" fmla="*/ 1630062 w 2927037"/>
                <a:gd name="connsiteY52" fmla="*/ 71958 h 2592030"/>
                <a:gd name="connsiteX53" fmla="*/ 887597 w 2927037"/>
                <a:gd name="connsiteY53" fmla="*/ 476569 h 2592030"/>
                <a:gd name="connsiteX54" fmla="*/ 863883 w 2927037"/>
                <a:gd name="connsiteY54" fmla="*/ 469331 h 2592030"/>
                <a:gd name="connsiteX55" fmla="*/ 870929 w 2927037"/>
                <a:gd name="connsiteY55" fmla="*/ 445566 h 2592030"/>
                <a:gd name="connsiteX56" fmla="*/ 1611090 w 2927037"/>
                <a:gd name="connsiteY56" fmla="*/ 41076 h 2592030"/>
                <a:gd name="connsiteX57" fmla="*/ 1765725 w 2927037"/>
                <a:gd name="connsiteY57" fmla="*/ 0 h 259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27037" h="2592030">
                  <a:moveTo>
                    <a:pt x="406966" y="1076455"/>
                  </a:moveTo>
                  <a:lnTo>
                    <a:pt x="233244" y="1335840"/>
                  </a:lnTo>
                  <a:lnTo>
                    <a:pt x="406966" y="1335840"/>
                  </a:lnTo>
                  <a:close/>
                  <a:moveTo>
                    <a:pt x="425992" y="1000314"/>
                  </a:moveTo>
                  <a:cubicBezTo>
                    <a:pt x="433130" y="1002683"/>
                    <a:pt x="437893" y="1009827"/>
                    <a:pt x="437893" y="1016971"/>
                  </a:cubicBezTo>
                  <a:lnTo>
                    <a:pt x="437893" y="1352497"/>
                  </a:lnTo>
                  <a:cubicBezTo>
                    <a:pt x="442655" y="1364398"/>
                    <a:pt x="433142" y="1371541"/>
                    <a:pt x="423617" y="1371541"/>
                  </a:cubicBezTo>
                  <a:lnTo>
                    <a:pt x="199930" y="1371541"/>
                  </a:lnTo>
                  <a:cubicBezTo>
                    <a:pt x="192792" y="1371541"/>
                    <a:pt x="188029" y="1366785"/>
                    <a:pt x="183267" y="1362028"/>
                  </a:cubicBezTo>
                  <a:cubicBezTo>
                    <a:pt x="180891" y="1357271"/>
                    <a:pt x="180891" y="1350128"/>
                    <a:pt x="183267" y="1342984"/>
                  </a:cubicBezTo>
                  <a:lnTo>
                    <a:pt x="406966" y="1007440"/>
                  </a:lnTo>
                  <a:cubicBezTo>
                    <a:pt x="411716" y="1000314"/>
                    <a:pt x="418854" y="997927"/>
                    <a:pt x="425992" y="1000314"/>
                  </a:cubicBezTo>
                  <a:close/>
                  <a:moveTo>
                    <a:pt x="1765725" y="0"/>
                  </a:moveTo>
                  <a:cubicBezTo>
                    <a:pt x="1819269" y="0"/>
                    <a:pt x="1872830" y="13692"/>
                    <a:pt x="1920462" y="41076"/>
                  </a:cubicBezTo>
                  <a:lnTo>
                    <a:pt x="2772419" y="533630"/>
                  </a:lnTo>
                  <a:cubicBezTo>
                    <a:pt x="2867548" y="588398"/>
                    <a:pt x="2927037" y="693110"/>
                    <a:pt x="2927037" y="802526"/>
                  </a:cubicBezTo>
                  <a:lnTo>
                    <a:pt x="2927037" y="1787755"/>
                  </a:lnTo>
                  <a:cubicBezTo>
                    <a:pt x="2927037" y="1897171"/>
                    <a:pt x="2867548" y="2001882"/>
                    <a:pt x="2772419" y="2056651"/>
                  </a:cubicBezTo>
                  <a:lnTo>
                    <a:pt x="1920462" y="2549205"/>
                  </a:lnTo>
                  <a:cubicBezTo>
                    <a:pt x="1875201" y="2577795"/>
                    <a:pt x="1822894" y="2592030"/>
                    <a:pt x="1768147" y="2592030"/>
                  </a:cubicBezTo>
                  <a:cubicBezTo>
                    <a:pt x="1713401" y="2592030"/>
                    <a:pt x="1661094" y="2577795"/>
                    <a:pt x="1613394" y="2551617"/>
                  </a:cubicBezTo>
                  <a:lnTo>
                    <a:pt x="485400" y="1901876"/>
                  </a:lnTo>
                  <a:cubicBezTo>
                    <a:pt x="475915" y="1901876"/>
                    <a:pt x="468868" y="1894758"/>
                    <a:pt x="468868" y="1885228"/>
                  </a:cubicBezTo>
                  <a:lnTo>
                    <a:pt x="468868" y="1597392"/>
                  </a:lnTo>
                  <a:lnTo>
                    <a:pt x="16668" y="1597392"/>
                  </a:lnTo>
                  <a:cubicBezTo>
                    <a:pt x="7182" y="1597392"/>
                    <a:pt x="0" y="1590154"/>
                    <a:pt x="0" y="1580624"/>
                  </a:cubicBezTo>
                  <a:lnTo>
                    <a:pt x="0" y="1335613"/>
                  </a:lnTo>
                  <a:cubicBezTo>
                    <a:pt x="0" y="1333201"/>
                    <a:pt x="0" y="1328375"/>
                    <a:pt x="2439" y="1326083"/>
                  </a:cubicBezTo>
                  <a:lnTo>
                    <a:pt x="473611" y="633516"/>
                  </a:lnTo>
                  <a:cubicBezTo>
                    <a:pt x="475915" y="628811"/>
                    <a:pt x="483097" y="626398"/>
                    <a:pt x="487840" y="626398"/>
                  </a:cubicBezTo>
                  <a:lnTo>
                    <a:pt x="811440" y="626398"/>
                  </a:lnTo>
                  <a:cubicBezTo>
                    <a:pt x="821061" y="626398"/>
                    <a:pt x="828108" y="633516"/>
                    <a:pt x="828108" y="643046"/>
                  </a:cubicBezTo>
                  <a:lnTo>
                    <a:pt x="828108" y="1335613"/>
                  </a:lnTo>
                  <a:lnTo>
                    <a:pt x="968497" y="1335613"/>
                  </a:lnTo>
                  <a:cubicBezTo>
                    <a:pt x="978118" y="1335613"/>
                    <a:pt x="985165" y="1342731"/>
                    <a:pt x="985165" y="1352261"/>
                  </a:cubicBezTo>
                  <a:cubicBezTo>
                    <a:pt x="985165" y="1361791"/>
                    <a:pt x="978118" y="1368909"/>
                    <a:pt x="968497" y="1368909"/>
                  </a:cubicBezTo>
                  <a:lnTo>
                    <a:pt x="809136" y="1368909"/>
                  </a:lnTo>
                  <a:cubicBezTo>
                    <a:pt x="799515" y="1368909"/>
                    <a:pt x="792468" y="1361791"/>
                    <a:pt x="792468" y="1352261"/>
                  </a:cubicBezTo>
                  <a:lnTo>
                    <a:pt x="792468" y="659694"/>
                  </a:lnTo>
                  <a:lnTo>
                    <a:pt x="497325" y="659694"/>
                  </a:lnTo>
                  <a:lnTo>
                    <a:pt x="33336" y="1337905"/>
                  </a:lnTo>
                  <a:lnTo>
                    <a:pt x="33336" y="1559271"/>
                  </a:lnTo>
                  <a:lnTo>
                    <a:pt x="485400" y="1559271"/>
                  </a:lnTo>
                  <a:cubicBezTo>
                    <a:pt x="495022" y="1559271"/>
                    <a:pt x="502068" y="1566389"/>
                    <a:pt x="502068" y="1575919"/>
                  </a:cubicBezTo>
                  <a:lnTo>
                    <a:pt x="502068" y="1868580"/>
                  </a:lnTo>
                  <a:lnTo>
                    <a:pt x="1630062" y="2518201"/>
                  </a:lnTo>
                  <a:cubicBezTo>
                    <a:pt x="1715705" y="2568265"/>
                    <a:pt x="1820455" y="2568265"/>
                    <a:pt x="1906098" y="2518201"/>
                  </a:cubicBezTo>
                  <a:lnTo>
                    <a:pt x="2758055" y="2025647"/>
                  </a:lnTo>
                  <a:cubicBezTo>
                    <a:pt x="2843698" y="1975704"/>
                    <a:pt x="2896141" y="1885228"/>
                    <a:pt x="2896141" y="1787755"/>
                  </a:cubicBezTo>
                  <a:lnTo>
                    <a:pt x="2896141" y="802526"/>
                  </a:lnTo>
                  <a:cubicBezTo>
                    <a:pt x="2896141" y="704932"/>
                    <a:pt x="2843698" y="612163"/>
                    <a:pt x="2758055" y="564512"/>
                  </a:cubicBezTo>
                  <a:lnTo>
                    <a:pt x="1906098" y="71958"/>
                  </a:lnTo>
                  <a:cubicBezTo>
                    <a:pt x="1820455" y="22015"/>
                    <a:pt x="1715705" y="22015"/>
                    <a:pt x="1630062" y="71958"/>
                  </a:cubicBezTo>
                  <a:lnTo>
                    <a:pt x="887597" y="476569"/>
                  </a:lnTo>
                  <a:cubicBezTo>
                    <a:pt x="878111" y="481274"/>
                    <a:pt x="868625" y="478861"/>
                    <a:pt x="863883" y="469331"/>
                  </a:cubicBezTo>
                  <a:cubicBezTo>
                    <a:pt x="859140" y="459801"/>
                    <a:pt x="861443" y="450391"/>
                    <a:pt x="870929" y="445566"/>
                  </a:cubicBezTo>
                  <a:lnTo>
                    <a:pt x="1611090" y="41076"/>
                  </a:lnTo>
                  <a:cubicBezTo>
                    <a:pt x="1658655" y="13692"/>
                    <a:pt x="1712181" y="0"/>
                    <a:pt x="1765725" y="0"/>
                  </a:cubicBezTo>
                  <a:close/>
                </a:path>
              </a:pathLst>
            </a:custGeom>
            <a:solidFill>
              <a:srgbClr val="4CC1EF"/>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Shape">
              <a:extLst>
                <a:ext uri="{FF2B5EF4-FFF2-40B4-BE49-F238E27FC236}">
                  <a16:creationId xmlns:a16="http://schemas.microsoft.com/office/drawing/2014/main" id="{C27DE23F-5DEB-425C-AE67-7CD1D61A25A4}"/>
                </a:ext>
              </a:extLst>
            </p:cNvPr>
            <p:cNvSpPr/>
            <p:nvPr/>
          </p:nvSpPr>
          <p:spPr>
            <a:xfrm>
              <a:off x="5753808" y="3159091"/>
              <a:ext cx="2656899" cy="2464744"/>
            </a:xfrm>
            <a:custGeom>
              <a:avLst/>
              <a:gdLst/>
              <a:ahLst/>
              <a:cxnLst>
                <a:cxn ang="0">
                  <a:pos x="wd2" y="hd2"/>
                </a:cxn>
                <a:cxn ang="5400000">
                  <a:pos x="wd2" y="hd2"/>
                </a:cxn>
                <a:cxn ang="10800000">
                  <a:pos x="wd2" y="hd2"/>
                </a:cxn>
                <a:cxn ang="16200000">
                  <a:pos x="wd2" y="hd2"/>
                </a:cxn>
              </a:cxnLst>
              <a:rect l="0" t="0" r="r" b="b"/>
              <a:pathLst>
                <a:path w="21600" h="21489" extrusionOk="0">
                  <a:moveTo>
                    <a:pt x="12498" y="21489"/>
                  </a:moveTo>
                  <a:cubicBezTo>
                    <a:pt x="12074" y="21489"/>
                    <a:pt x="11668" y="21371"/>
                    <a:pt x="11298" y="21154"/>
                  </a:cubicBezTo>
                  <a:lnTo>
                    <a:pt x="3822" y="16547"/>
                  </a:lnTo>
                  <a:cubicBezTo>
                    <a:pt x="3046" y="16547"/>
                    <a:pt x="2160" y="16291"/>
                    <a:pt x="1569" y="15897"/>
                  </a:cubicBezTo>
                  <a:cubicBezTo>
                    <a:pt x="960" y="15503"/>
                    <a:pt x="517" y="14952"/>
                    <a:pt x="240" y="14282"/>
                  </a:cubicBezTo>
                  <a:cubicBezTo>
                    <a:pt x="129" y="13987"/>
                    <a:pt x="55" y="13652"/>
                    <a:pt x="0" y="13318"/>
                  </a:cubicBezTo>
                  <a:cubicBezTo>
                    <a:pt x="0" y="13318"/>
                    <a:pt x="0" y="13298"/>
                    <a:pt x="0" y="13298"/>
                  </a:cubicBezTo>
                  <a:lnTo>
                    <a:pt x="0" y="13259"/>
                  </a:lnTo>
                  <a:cubicBezTo>
                    <a:pt x="0" y="13062"/>
                    <a:pt x="111" y="12944"/>
                    <a:pt x="314" y="12944"/>
                  </a:cubicBezTo>
                  <a:lnTo>
                    <a:pt x="2455" y="12944"/>
                  </a:lnTo>
                  <a:cubicBezTo>
                    <a:pt x="2529" y="12944"/>
                    <a:pt x="2677" y="12983"/>
                    <a:pt x="2788" y="13180"/>
                  </a:cubicBezTo>
                  <a:cubicBezTo>
                    <a:pt x="2788" y="13199"/>
                    <a:pt x="2806" y="13199"/>
                    <a:pt x="2806" y="13219"/>
                  </a:cubicBezTo>
                  <a:cubicBezTo>
                    <a:pt x="2806" y="13239"/>
                    <a:pt x="2825" y="13298"/>
                    <a:pt x="2898" y="13416"/>
                  </a:cubicBezTo>
                  <a:cubicBezTo>
                    <a:pt x="2898" y="13416"/>
                    <a:pt x="2898" y="13416"/>
                    <a:pt x="2898" y="13436"/>
                  </a:cubicBezTo>
                  <a:cubicBezTo>
                    <a:pt x="3065" y="13810"/>
                    <a:pt x="3305" y="13987"/>
                    <a:pt x="3674" y="13987"/>
                  </a:cubicBezTo>
                  <a:cubicBezTo>
                    <a:pt x="3858" y="13987"/>
                    <a:pt x="4006" y="13948"/>
                    <a:pt x="4154" y="13849"/>
                  </a:cubicBezTo>
                  <a:cubicBezTo>
                    <a:pt x="4302" y="13751"/>
                    <a:pt x="4412" y="13613"/>
                    <a:pt x="4505" y="13436"/>
                  </a:cubicBezTo>
                  <a:cubicBezTo>
                    <a:pt x="4597" y="13239"/>
                    <a:pt x="4652" y="13003"/>
                    <a:pt x="4652" y="12727"/>
                  </a:cubicBezTo>
                  <a:cubicBezTo>
                    <a:pt x="4652" y="12451"/>
                    <a:pt x="4615" y="12235"/>
                    <a:pt x="4523" y="12038"/>
                  </a:cubicBezTo>
                  <a:cubicBezTo>
                    <a:pt x="4468" y="11861"/>
                    <a:pt x="4357" y="11742"/>
                    <a:pt x="4228" y="11644"/>
                  </a:cubicBezTo>
                  <a:cubicBezTo>
                    <a:pt x="4080" y="11546"/>
                    <a:pt x="3932" y="11506"/>
                    <a:pt x="3748" y="11506"/>
                  </a:cubicBezTo>
                  <a:cubicBezTo>
                    <a:pt x="3545" y="11506"/>
                    <a:pt x="3360" y="11565"/>
                    <a:pt x="3194" y="11664"/>
                  </a:cubicBezTo>
                  <a:cubicBezTo>
                    <a:pt x="3028" y="11762"/>
                    <a:pt x="2917" y="11880"/>
                    <a:pt x="2862" y="12018"/>
                  </a:cubicBezTo>
                  <a:cubicBezTo>
                    <a:pt x="2825" y="12176"/>
                    <a:pt x="2695" y="12274"/>
                    <a:pt x="2548" y="12274"/>
                  </a:cubicBezTo>
                  <a:lnTo>
                    <a:pt x="369" y="12274"/>
                  </a:lnTo>
                  <a:cubicBezTo>
                    <a:pt x="277" y="12274"/>
                    <a:pt x="203" y="12235"/>
                    <a:pt x="148" y="12176"/>
                  </a:cubicBezTo>
                  <a:cubicBezTo>
                    <a:pt x="92" y="12117"/>
                    <a:pt x="55" y="12038"/>
                    <a:pt x="55" y="11939"/>
                  </a:cubicBezTo>
                  <a:lnTo>
                    <a:pt x="55" y="5540"/>
                  </a:lnTo>
                  <a:cubicBezTo>
                    <a:pt x="55" y="5442"/>
                    <a:pt x="92" y="5363"/>
                    <a:pt x="148" y="5304"/>
                  </a:cubicBezTo>
                  <a:cubicBezTo>
                    <a:pt x="203" y="5245"/>
                    <a:pt x="277" y="5205"/>
                    <a:pt x="369" y="5205"/>
                  </a:cubicBezTo>
                  <a:lnTo>
                    <a:pt x="6775" y="5205"/>
                  </a:lnTo>
                  <a:cubicBezTo>
                    <a:pt x="6868" y="5205"/>
                    <a:pt x="6942" y="5245"/>
                    <a:pt x="6997" y="5304"/>
                  </a:cubicBezTo>
                  <a:cubicBezTo>
                    <a:pt x="7052" y="5363"/>
                    <a:pt x="7089" y="5442"/>
                    <a:pt x="7089" y="5540"/>
                  </a:cubicBezTo>
                  <a:lnTo>
                    <a:pt x="7089" y="7371"/>
                  </a:lnTo>
                  <a:cubicBezTo>
                    <a:pt x="7089" y="7470"/>
                    <a:pt x="7052" y="7548"/>
                    <a:pt x="6997" y="7607"/>
                  </a:cubicBezTo>
                  <a:cubicBezTo>
                    <a:pt x="6942" y="7667"/>
                    <a:pt x="6868" y="7706"/>
                    <a:pt x="6775" y="7706"/>
                  </a:cubicBezTo>
                  <a:lnTo>
                    <a:pt x="2769" y="7706"/>
                  </a:lnTo>
                  <a:lnTo>
                    <a:pt x="2769" y="9321"/>
                  </a:lnTo>
                  <a:cubicBezTo>
                    <a:pt x="3157" y="9104"/>
                    <a:pt x="3600" y="9005"/>
                    <a:pt x="4080" y="9005"/>
                  </a:cubicBezTo>
                  <a:cubicBezTo>
                    <a:pt x="4800" y="9005"/>
                    <a:pt x="5428" y="9202"/>
                    <a:pt x="5982" y="9596"/>
                  </a:cubicBezTo>
                  <a:cubicBezTo>
                    <a:pt x="6535" y="9990"/>
                    <a:pt x="6923" y="10522"/>
                    <a:pt x="7182" y="11191"/>
                  </a:cubicBezTo>
                  <a:cubicBezTo>
                    <a:pt x="7200" y="11270"/>
                    <a:pt x="7182" y="11349"/>
                    <a:pt x="7108" y="11388"/>
                  </a:cubicBezTo>
                  <a:cubicBezTo>
                    <a:pt x="7034" y="11408"/>
                    <a:pt x="6960" y="11388"/>
                    <a:pt x="6923" y="11309"/>
                  </a:cubicBezTo>
                  <a:cubicBezTo>
                    <a:pt x="6702" y="10699"/>
                    <a:pt x="6332" y="10207"/>
                    <a:pt x="5834" y="9852"/>
                  </a:cubicBezTo>
                  <a:cubicBezTo>
                    <a:pt x="5335" y="9498"/>
                    <a:pt x="4745" y="9321"/>
                    <a:pt x="4080" y="9321"/>
                  </a:cubicBezTo>
                  <a:cubicBezTo>
                    <a:pt x="3600" y="9321"/>
                    <a:pt x="3175" y="9439"/>
                    <a:pt x="2806" y="9675"/>
                  </a:cubicBezTo>
                  <a:cubicBezTo>
                    <a:pt x="2751" y="9734"/>
                    <a:pt x="2677" y="9734"/>
                    <a:pt x="2603" y="9695"/>
                  </a:cubicBezTo>
                  <a:cubicBezTo>
                    <a:pt x="2529" y="9655"/>
                    <a:pt x="2492" y="9596"/>
                    <a:pt x="2492" y="9498"/>
                  </a:cubicBezTo>
                  <a:lnTo>
                    <a:pt x="2492" y="7667"/>
                  </a:lnTo>
                  <a:cubicBezTo>
                    <a:pt x="2492" y="7529"/>
                    <a:pt x="2585" y="7450"/>
                    <a:pt x="2695" y="7450"/>
                  </a:cubicBezTo>
                  <a:lnTo>
                    <a:pt x="6775" y="7450"/>
                  </a:lnTo>
                  <a:cubicBezTo>
                    <a:pt x="6794" y="7450"/>
                    <a:pt x="6794" y="7450"/>
                    <a:pt x="6794" y="7430"/>
                  </a:cubicBezTo>
                  <a:cubicBezTo>
                    <a:pt x="6794" y="7430"/>
                    <a:pt x="6812" y="7411"/>
                    <a:pt x="6812" y="7411"/>
                  </a:cubicBezTo>
                  <a:lnTo>
                    <a:pt x="6812" y="5540"/>
                  </a:lnTo>
                  <a:cubicBezTo>
                    <a:pt x="6812" y="5520"/>
                    <a:pt x="6812" y="5520"/>
                    <a:pt x="6794" y="5520"/>
                  </a:cubicBezTo>
                  <a:cubicBezTo>
                    <a:pt x="6794" y="5520"/>
                    <a:pt x="6775" y="5501"/>
                    <a:pt x="6775" y="5501"/>
                  </a:cubicBezTo>
                  <a:lnTo>
                    <a:pt x="369" y="5501"/>
                  </a:lnTo>
                  <a:cubicBezTo>
                    <a:pt x="351" y="5501"/>
                    <a:pt x="351" y="5501"/>
                    <a:pt x="351" y="5520"/>
                  </a:cubicBezTo>
                  <a:cubicBezTo>
                    <a:pt x="351" y="5520"/>
                    <a:pt x="332" y="5540"/>
                    <a:pt x="332" y="5540"/>
                  </a:cubicBezTo>
                  <a:lnTo>
                    <a:pt x="332" y="11939"/>
                  </a:lnTo>
                  <a:cubicBezTo>
                    <a:pt x="332" y="11959"/>
                    <a:pt x="332" y="11959"/>
                    <a:pt x="351" y="11959"/>
                  </a:cubicBezTo>
                  <a:cubicBezTo>
                    <a:pt x="351" y="11959"/>
                    <a:pt x="369" y="11979"/>
                    <a:pt x="369" y="11979"/>
                  </a:cubicBezTo>
                  <a:lnTo>
                    <a:pt x="2548" y="11979"/>
                  </a:lnTo>
                  <a:cubicBezTo>
                    <a:pt x="2585" y="11979"/>
                    <a:pt x="2585" y="11979"/>
                    <a:pt x="2603" y="11920"/>
                  </a:cubicBezTo>
                  <a:cubicBezTo>
                    <a:pt x="2695" y="11703"/>
                    <a:pt x="2843" y="11526"/>
                    <a:pt x="3065" y="11388"/>
                  </a:cubicBezTo>
                  <a:cubicBezTo>
                    <a:pt x="3286" y="11270"/>
                    <a:pt x="3508" y="11191"/>
                    <a:pt x="3766" y="11191"/>
                  </a:cubicBezTo>
                  <a:cubicBezTo>
                    <a:pt x="3988" y="11191"/>
                    <a:pt x="4209" y="11250"/>
                    <a:pt x="4394" y="11368"/>
                  </a:cubicBezTo>
                  <a:cubicBezTo>
                    <a:pt x="4578" y="11486"/>
                    <a:pt x="4708" y="11664"/>
                    <a:pt x="4800" y="11880"/>
                  </a:cubicBezTo>
                  <a:cubicBezTo>
                    <a:pt x="4892" y="12097"/>
                    <a:pt x="4948" y="12372"/>
                    <a:pt x="4948" y="12688"/>
                  </a:cubicBezTo>
                  <a:cubicBezTo>
                    <a:pt x="4948" y="13022"/>
                    <a:pt x="4892" y="13318"/>
                    <a:pt x="4763" y="13534"/>
                  </a:cubicBezTo>
                  <a:cubicBezTo>
                    <a:pt x="4652" y="13751"/>
                    <a:pt x="4505" y="13948"/>
                    <a:pt x="4320" y="14066"/>
                  </a:cubicBezTo>
                  <a:cubicBezTo>
                    <a:pt x="4135" y="14184"/>
                    <a:pt x="3914" y="14243"/>
                    <a:pt x="3692" y="14243"/>
                  </a:cubicBezTo>
                  <a:cubicBezTo>
                    <a:pt x="3231" y="14243"/>
                    <a:pt x="2880" y="14007"/>
                    <a:pt x="2677" y="13534"/>
                  </a:cubicBezTo>
                  <a:cubicBezTo>
                    <a:pt x="2622" y="13436"/>
                    <a:pt x="2585" y="13337"/>
                    <a:pt x="2566" y="13259"/>
                  </a:cubicBezTo>
                  <a:cubicBezTo>
                    <a:pt x="2529" y="13199"/>
                    <a:pt x="2511" y="13199"/>
                    <a:pt x="2492" y="13199"/>
                  </a:cubicBezTo>
                  <a:lnTo>
                    <a:pt x="351" y="13199"/>
                  </a:lnTo>
                  <a:cubicBezTo>
                    <a:pt x="332" y="13199"/>
                    <a:pt x="314" y="13199"/>
                    <a:pt x="314" y="13199"/>
                  </a:cubicBezTo>
                  <a:cubicBezTo>
                    <a:pt x="314" y="13199"/>
                    <a:pt x="314" y="13199"/>
                    <a:pt x="314" y="13219"/>
                  </a:cubicBezTo>
                  <a:lnTo>
                    <a:pt x="314" y="13239"/>
                  </a:lnTo>
                  <a:cubicBezTo>
                    <a:pt x="369" y="13554"/>
                    <a:pt x="443" y="13849"/>
                    <a:pt x="535" y="14125"/>
                  </a:cubicBezTo>
                  <a:cubicBezTo>
                    <a:pt x="775" y="14735"/>
                    <a:pt x="1200" y="15247"/>
                    <a:pt x="1754" y="15602"/>
                  </a:cubicBezTo>
                  <a:cubicBezTo>
                    <a:pt x="2308" y="15956"/>
                    <a:pt x="3157" y="16192"/>
                    <a:pt x="3914" y="16192"/>
                  </a:cubicBezTo>
                  <a:cubicBezTo>
                    <a:pt x="3932" y="16192"/>
                    <a:pt x="3969" y="16192"/>
                    <a:pt x="3988" y="16212"/>
                  </a:cubicBezTo>
                  <a:lnTo>
                    <a:pt x="11502" y="20839"/>
                  </a:lnTo>
                  <a:cubicBezTo>
                    <a:pt x="12166" y="21253"/>
                    <a:pt x="12978" y="21253"/>
                    <a:pt x="13643" y="20839"/>
                  </a:cubicBezTo>
                  <a:lnTo>
                    <a:pt x="20252" y="16763"/>
                  </a:lnTo>
                  <a:cubicBezTo>
                    <a:pt x="20917" y="16350"/>
                    <a:pt x="21323" y="15602"/>
                    <a:pt x="21323" y="14794"/>
                  </a:cubicBezTo>
                  <a:lnTo>
                    <a:pt x="21323" y="6643"/>
                  </a:lnTo>
                  <a:cubicBezTo>
                    <a:pt x="21323" y="5835"/>
                    <a:pt x="20917" y="5067"/>
                    <a:pt x="20252" y="4674"/>
                  </a:cubicBezTo>
                  <a:lnTo>
                    <a:pt x="13643" y="598"/>
                  </a:lnTo>
                  <a:cubicBezTo>
                    <a:pt x="12978" y="184"/>
                    <a:pt x="12166" y="184"/>
                    <a:pt x="11502" y="598"/>
                  </a:cubicBezTo>
                  <a:cubicBezTo>
                    <a:pt x="11483" y="618"/>
                    <a:pt x="11465" y="618"/>
                    <a:pt x="11446" y="618"/>
                  </a:cubicBezTo>
                  <a:lnTo>
                    <a:pt x="5649" y="3945"/>
                  </a:lnTo>
                  <a:cubicBezTo>
                    <a:pt x="5575" y="3985"/>
                    <a:pt x="5502" y="3965"/>
                    <a:pt x="5465" y="3886"/>
                  </a:cubicBezTo>
                  <a:cubicBezTo>
                    <a:pt x="5428" y="3807"/>
                    <a:pt x="5446" y="3729"/>
                    <a:pt x="5520" y="3689"/>
                  </a:cubicBezTo>
                  <a:lnTo>
                    <a:pt x="11354" y="342"/>
                  </a:lnTo>
                  <a:cubicBezTo>
                    <a:pt x="11372" y="342"/>
                    <a:pt x="11391" y="322"/>
                    <a:pt x="11409" y="322"/>
                  </a:cubicBezTo>
                  <a:cubicBezTo>
                    <a:pt x="12148" y="-111"/>
                    <a:pt x="13052" y="-111"/>
                    <a:pt x="13791" y="342"/>
                  </a:cubicBezTo>
                  <a:lnTo>
                    <a:pt x="20400" y="4418"/>
                  </a:lnTo>
                  <a:cubicBezTo>
                    <a:pt x="21138" y="4871"/>
                    <a:pt x="21600" y="5737"/>
                    <a:pt x="21600" y="6643"/>
                  </a:cubicBezTo>
                  <a:lnTo>
                    <a:pt x="21600" y="14794"/>
                  </a:lnTo>
                  <a:cubicBezTo>
                    <a:pt x="21600" y="15700"/>
                    <a:pt x="21138" y="16566"/>
                    <a:pt x="20400" y="17019"/>
                  </a:cubicBezTo>
                  <a:lnTo>
                    <a:pt x="13791" y="21095"/>
                  </a:lnTo>
                  <a:cubicBezTo>
                    <a:pt x="13329" y="21371"/>
                    <a:pt x="12923" y="21489"/>
                    <a:pt x="12498" y="21489"/>
                  </a:cubicBezTo>
                  <a:close/>
                </a:path>
              </a:pathLst>
            </a:custGeom>
            <a:solidFill>
              <a:srgbClr val="C13018"/>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8127" t="24694" r="19338" b="42872"/>
          <a:stretch/>
        </p:blipFill>
        <p:spPr>
          <a:xfrm>
            <a:off x="3144733" y="4503771"/>
            <a:ext cx="2041576" cy="596212"/>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9767" t="31247" r="30526" b="37310"/>
          <a:stretch/>
        </p:blipFill>
        <p:spPr>
          <a:xfrm>
            <a:off x="5048667" y="2363874"/>
            <a:ext cx="1295728" cy="577713"/>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9533" t="30798" r="9787" b="37760"/>
          <a:stretch/>
        </p:blipFill>
        <p:spPr>
          <a:xfrm>
            <a:off x="6688279" y="4598126"/>
            <a:ext cx="1941261" cy="501858"/>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25214" t="31247" r="26479" b="37310"/>
          <a:stretch/>
        </p:blipFill>
        <p:spPr>
          <a:xfrm>
            <a:off x="1515962" y="2323570"/>
            <a:ext cx="1596528" cy="585115"/>
          </a:xfrm>
          <a:prstGeom prst="rect">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31328" t="29578" r="29268" b="44331"/>
          <a:stretch/>
        </p:blipFill>
        <p:spPr>
          <a:xfrm>
            <a:off x="8395142" y="2386149"/>
            <a:ext cx="1401569" cy="522536"/>
          </a:xfrm>
          <a:prstGeom prst="rect">
            <a:avLst/>
          </a:prstGeom>
        </p:spPr>
      </p:pic>
      <p:sp>
        <p:nvSpPr>
          <p:cNvPr id="18" name="Hộp Văn bản 17">
            <a:extLst>
              <a:ext uri="{FF2B5EF4-FFF2-40B4-BE49-F238E27FC236}">
                <a16:creationId xmlns:a16="http://schemas.microsoft.com/office/drawing/2014/main" id="{B1A87BC8-08C9-A023-21F1-DD05466C9F0C}"/>
              </a:ext>
            </a:extLst>
          </p:cNvPr>
          <p:cNvSpPr txBox="1"/>
          <p:nvPr/>
        </p:nvSpPr>
        <p:spPr>
          <a:xfrm>
            <a:off x="11040196" y="5788058"/>
            <a:ext cx="476412"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2</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497" t="29953" r="9867" b="38535"/>
          <a:stretch/>
        </p:blipFill>
        <p:spPr>
          <a:xfrm>
            <a:off x="4873450" y="311500"/>
            <a:ext cx="2351315" cy="517382"/>
          </a:xfrm>
          <a:prstGeom prst="rect">
            <a:avLst/>
          </a:prstGeom>
        </p:spPr>
      </p:pic>
      <p:sp>
        <p:nvSpPr>
          <p:cNvPr id="8" name="Hộp Văn bản 7">
            <a:extLst>
              <a:ext uri="{FF2B5EF4-FFF2-40B4-BE49-F238E27FC236}">
                <a16:creationId xmlns:a16="http://schemas.microsoft.com/office/drawing/2014/main" id="{0DBD56A8-0AE2-ED66-7E7C-9396C1E86291}"/>
              </a:ext>
            </a:extLst>
          </p:cNvPr>
          <p:cNvSpPr txBox="1"/>
          <p:nvPr/>
        </p:nvSpPr>
        <p:spPr>
          <a:xfrm>
            <a:off x="1247885" y="962810"/>
            <a:ext cx="7462481" cy="707886"/>
          </a:xfrm>
          <a:prstGeom prst="rect">
            <a:avLst/>
          </a:prstGeom>
          <a:noFill/>
        </p:spPr>
        <p:txBody>
          <a:bodyPr wrap="square">
            <a:spAutoFit/>
          </a:bodyPr>
          <a:lstStyle/>
          <a:p>
            <a:r>
              <a:rPr lang="en-US" sz="4000" dirty="0" err="1">
                <a:solidFill>
                  <a:schemeClr val="bg2">
                    <a:lumMod val="50000"/>
                  </a:schemeClr>
                </a:solidFill>
                <a:latin typeface="Bahnschrift" panose="020B0502040204020203" pitchFamily="34" charset="0"/>
                <a:cs typeface="Times New Roman" panose="02020603050405020304" pitchFamily="18" charset="0"/>
              </a:rPr>
              <a:t>IoU</a:t>
            </a:r>
            <a:r>
              <a:rPr lang="en-US" sz="4000" dirty="0">
                <a:solidFill>
                  <a:schemeClr val="bg2">
                    <a:lumMod val="50000"/>
                  </a:schemeClr>
                </a:solidFill>
                <a:latin typeface="Bahnschrift" panose="020B0502040204020203" pitchFamily="34" charset="0"/>
                <a:cs typeface="Times New Roman" panose="02020603050405020304" pitchFamily="18" charset="0"/>
              </a:rPr>
              <a:t> (</a:t>
            </a:r>
            <a:r>
              <a:rPr lang="en-US" sz="4000" dirty="0">
                <a:solidFill>
                  <a:schemeClr val="bg2">
                    <a:lumMod val="50000"/>
                  </a:schemeClr>
                </a:solidFill>
                <a:latin typeface="Bahnschrift" panose="020B0502040204020203" pitchFamily="34" charset="0"/>
              </a:rPr>
              <a:t>Intersection over union</a:t>
            </a:r>
            <a:r>
              <a:rPr lang="en-US" sz="4000" dirty="0">
                <a:solidFill>
                  <a:schemeClr val="bg2">
                    <a:lumMod val="50000"/>
                  </a:schemeClr>
                </a:solidFill>
                <a:latin typeface="Bahnschrift" panose="020B0502040204020203" pitchFamily="34" charset="0"/>
                <a:cs typeface="Times New Roman" panose="02020603050405020304" pitchFamily="18" charset="0"/>
              </a:rPr>
              <a:t>)</a:t>
            </a:r>
          </a:p>
        </p:txBody>
      </p:sp>
      <p:pic>
        <p:nvPicPr>
          <p:cNvPr id="2050" name="Picture 2">
            <a:extLst>
              <a:ext uri="{FF2B5EF4-FFF2-40B4-BE49-F238E27FC236}">
                <a16:creationId xmlns:a16="http://schemas.microsoft.com/office/drawing/2014/main" id="{FADA5541-5579-BC71-1C2D-1C0BDBB8A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779" y="1990775"/>
            <a:ext cx="7603990" cy="3685149"/>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E7B83E44-FAB2-F338-297C-DAED8DEEC7C5}"/>
              </a:ext>
            </a:extLst>
          </p:cNvPr>
          <p:cNvSpPr txBox="1"/>
          <p:nvPr/>
        </p:nvSpPr>
        <p:spPr>
          <a:xfrm>
            <a:off x="10861764" y="5814877"/>
            <a:ext cx="787395"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20</a:t>
            </a:r>
          </a:p>
        </p:txBody>
      </p:sp>
    </p:spTree>
    <p:extLst>
      <p:ext uri="{BB962C8B-B14F-4D97-AF65-F5344CB8AC3E}">
        <p14:creationId xmlns:p14="http://schemas.microsoft.com/office/powerpoint/2010/main" val="296394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497" t="29953" r="9867" b="38535"/>
          <a:stretch/>
        </p:blipFill>
        <p:spPr>
          <a:xfrm>
            <a:off x="4873450" y="311500"/>
            <a:ext cx="2351315" cy="517382"/>
          </a:xfrm>
          <a:prstGeom prst="rect">
            <a:avLst/>
          </a:prstGeom>
        </p:spPr>
      </p:pic>
      <p:graphicFrame>
        <p:nvGraphicFramePr>
          <p:cNvPr id="4" name="Bảng 5">
            <a:extLst>
              <a:ext uri="{FF2B5EF4-FFF2-40B4-BE49-F238E27FC236}">
                <a16:creationId xmlns:a16="http://schemas.microsoft.com/office/drawing/2014/main" id="{5767532F-E320-02D9-8A44-749EA687898C}"/>
              </a:ext>
            </a:extLst>
          </p:cNvPr>
          <p:cNvGraphicFramePr>
            <a:graphicFrameLocks noGrp="1"/>
          </p:cNvGraphicFramePr>
          <p:nvPr>
            <p:extLst>
              <p:ext uri="{D42A27DB-BD31-4B8C-83A1-F6EECF244321}">
                <p14:modId xmlns:p14="http://schemas.microsoft.com/office/powerpoint/2010/main" val="1936368085"/>
              </p:ext>
            </p:extLst>
          </p:nvPr>
        </p:nvGraphicFramePr>
        <p:xfrm>
          <a:off x="2050413" y="1329126"/>
          <a:ext cx="8128000" cy="1158240"/>
        </p:xfrm>
        <a:graphic>
          <a:graphicData uri="http://schemas.openxmlformats.org/drawingml/2006/table">
            <a:tbl>
              <a:tblPr firstRow="1" bandRow="1">
                <a:tableStyleId>{85BE263C-DBD7-4A20-BB59-AAB30ACAA65A}</a:tableStyleId>
              </a:tblPr>
              <a:tblGrid>
                <a:gridCol w="4064000">
                  <a:extLst>
                    <a:ext uri="{9D8B030D-6E8A-4147-A177-3AD203B41FA5}">
                      <a16:colId xmlns:a16="http://schemas.microsoft.com/office/drawing/2014/main" val="3055104015"/>
                    </a:ext>
                  </a:extLst>
                </a:gridCol>
                <a:gridCol w="4064000">
                  <a:extLst>
                    <a:ext uri="{9D8B030D-6E8A-4147-A177-3AD203B41FA5}">
                      <a16:colId xmlns:a16="http://schemas.microsoft.com/office/drawing/2014/main" val="1171969924"/>
                    </a:ext>
                  </a:extLst>
                </a:gridCol>
              </a:tblGrid>
              <a:tr h="370840">
                <a:tc>
                  <a:txBody>
                    <a:bodyPr/>
                    <a:lstStyle/>
                    <a:p>
                      <a:pPr algn="ctr"/>
                      <a:r>
                        <a:rPr lang="en-US" sz="3200" dirty="0">
                          <a:solidFill>
                            <a:schemeClr val="bg1">
                              <a:lumMod val="95000"/>
                            </a:schemeClr>
                          </a:solidFill>
                          <a:effectLst>
                            <a:outerShdw blurRad="38100" dist="38100" dir="2700000" algn="tl">
                              <a:srgbClr val="000000">
                                <a:alpha val="43137"/>
                              </a:srgbClr>
                            </a:outerShdw>
                          </a:effectLst>
                        </a:rPr>
                        <a:t>UNET</a:t>
                      </a:r>
                    </a:p>
                  </a:txBody>
                  <a:tcPr/>
                </a:tc>
                <a:tc>
                  <a:txBody>
                    <a:bodyPr/>
                    <a:lstStyle/>
                    <a:p>
                      <a:pPr algn="ctr"/>
                      <a:r>
                        <a:rPr lang="en-US" sz="3200" dirty="0">
                          <a:solidFill>
                            <a:schemeClr val="bg1">
                              <a:lumMod val="95000"/>
                            </a:schemeClr>
                          </a:solidFill>
                          <a:effectLst>
                            <a:outerShdw blurRad="38100" dist="38100" dir="2700000" algn="tl">
                              <a:srgbClr val="000000">
                                <a:alpha val="43137"/>
                              </a:srgbClr>
                            </a:outerShdw>
                          </a:effectLst>
                        </a:rPr>
                        <a:t>DEEPLAB V3+</a:t>
                      </a:r>
                    </a:p>
                  </a:txBody>
                  <a:tcPr/>
                </a:tc>
                <a:extLst>
                  <a:ext uri="{0D108BD9-81ED-4DB2-BD59-A6C34878D82A}">
                    <a16:rowId xmlns:a16="http://schemas.microsoft.com/office/drawing/2014/main" val="498242555"/>
                  </a:ext>
                </a:extLst>
              </a:tr>
              <a:tr h="370840">
                <a:tc>
                  <a:txBody>
                    <a:bodyPr/>
                    <a:lstStyle/>
                    <a:p>
                      <a:pPr algn="ctr"/>
                      <a:r>
                        <a:rPr lang="en-US" sz="3200" dirty="0">
                          <a:latin typeface="Cascadia Mono SemiBold" panose="020B0609020000020004" pitchFamily="49" charset="0"/>
                          <a:ea typeface="Cascadia Mono SemiBold" panose="020B0609020000020004" pitchFamily="49" charset="0"/>
                          <a:cs typeface="Cascadia Mono SemiBold" panose="020B0609020000020004" pitchFamily="49" charset="0"/>
                        </a:rPr>
                        <a:t>68.0981 %</a:t>
                      </a:r>
                    </a:p>
                  </a:txBody>
                  <a:tcPr/>
                </a:tc>
                <a:tc>
                  <a:txBody>
                    <a:bodyPr/>
                    <a:lstStyle/>
                    <a:p>
                      <a:pPr algn="ctr"/>
                      <a:r>
                        <a:rPr lang="en-US" sz="3200" dirty="0">
                          <a:latin typeface="Cascadia Mono SemiBold" panose="020B0609020000020004" pitchFamily="49" charset="0"/>
                          <a:ea typeface="Cascadia Mono SemiBold" panose="020B0609020000020004" pitchFamily="49" charset="0"/>
                          <a:cs typeface="Cascadia Mono SemiBold" panose="020B0609020000020004" pitchFamily="49" charset="0"/>
                        </a:rPr>
                        <a:t>67.4394 %</a:t>
                      </a:r>
                    </a:p>
                  </a:txBody>
                  <a:tcPr/>
                </a:tc>
                <a:extLst>
                  <a:ext uri="{0D108BD9-81ED-4DB2-BD59-A6C34878D82A}">
                    <a16:rowId xmlns:a16="http://schemas.microsoft.com/office/drawing/2014/main" val="2956667177"/>
                  </a:ext>
                </a:extLst>
              </a:tr>
            </a:tbl>
          </a:graphicData>
        </a:graphic>
      </p:graphicFrame>
      <p:graphicFrame>
        <p:nvGraphicFramePr>
          <p:cNvPr id="7" name="Bảng 5">
            <a:extLst>
              <a:ext uri="{FF2B5EF4-FFF2-40B4-BE49-F238E27FC236}">
                <a16:creationId xmlns:a16="http://schemas.microsoft.com/office/drawing/2014/main" id="{E95B9141-8D5D-1EA6-0FEA-4306807949E8}"/>
              </a:ext>
            </a:extLst>
          </p:cNvPr>
          <p:cNvGraphicFramePr>
            <a:graphicFrameLocks noGrp="1"/>
          </p:cNvGraphicFramePr>
          <p:nvPr>
            <p:extLst>
              <p:ext uri="{D42A27DB-BD31-4B8C-83A1-F6EECF244321}">
                <p14:modId xmlns:p14="http://schemas.microsoft.com/office/powerpoint/2010/main" val="1537123628"/>
              </p:ext>
            </p:extLst>
          </p:nvPr>
        </p:nvGraphicFramePr>
        <p:xfrm>
          <a:off x="2050413" y="4659086"/>
          <a:ext cx="8128000" cy="1158240"/>
        </p:xfrm>
        <a:graphic>
          <a:graphicData uri="http://schemas.openxmlformats.org/drawingml/2006/table">
            <a:tbl>
              <a:tblPr firstRow="1" bandRow="1">
                <a:tableStyleId>{912C8C85-51F0-491E-9774-3900AFEF0FD7}</a:tableStyleId>
              </a:tblPr>
              <a:tblGrid>
                <a:gridCol w="4064000">
                  <a:extLst>
                    <a:ext uri="{9D8B030D-6E8A-4147-A177-3AD203B41FA5}">
                      <a16:colId xmlns:a16="http://schemas.microsoft.com/office/drawing/2014/main" val="3055104015"/>
                    </a:ext>
                  </a:extLst>
                </a:gridCol>
                <a:gridCol w="4064000">
                  <a:extLst>
                    <a:ext uri="{9D8B030D-6E8A-4147-A177-3AD203B41FA5}">
                      <a16:colId xmlns:a16="http://schemas.microsoft.com/office/drawing/2014/main" val="1171969924"/>
                    </a:ext>
                  </a:extLst>
                </a:gridCol>
              </a:tblGrid>
              <a:tr h="370840">
                <a:tc>
                  <a:txBody>
                    <a:bodyPr/>
                    <a:lstStyle/>
                    <a:p>
                      <a:pPr algn="ctr"/>
                      <a:r>
                        <a:rPr lang="en-US" sz="3200" dirty="0">
                          <a:solidFill>
                            <a:schemeClr val="bg1">
                              <a:lumMod val="95000"/>
                            </a:schemeClr>
                          </a:solidFill>
                          <a:effectLst>
                            <a:outerShdw blurRad="38100" dist="38100" dir="2700000" algn="tl">
                              <a:srgbClr val="000000">
                                <a:alpha val="43137"/>
                              </a:srgbClr>
                            </a:outerShdw>
                          </a:effectLst>
                        </a:rPr>
                        <a:t>UNET</a:t>
                      </a:r>
                    </a:p>
                  </a:txBody>
                  <a:tcPr/>
                </a:tc>
                <a:tc>
                  <a:txBody>
                    <a:bodyPr/>
                    <a:lstStyle/>
                    <a:p>
                      <a:pPr algn="ctr"/>
                      <a:r>
                        <a:rPr lang="en-US" sz="3200" dirty="0">
                          <a:solidFill>
                            <a:schemeClr val="bg1">
                              <a:lumMod val="95000"/>
                            </a:schemeClr>
                          </a:solidFill>
                          <a:effectLst>
                            <a:outerShdw blurRad="38100" dist="38100" dir="2700000" algn="tl">
                              <a:srgbClr val="000000">
                                <a:alpha val="43137"/>
                              </a:srgbClr>
                            </a:outerShdw>
                          </a:effectLst>
                        </a:rPr>
                        <a:t>DEEPLAB V3+</a:t>
                      </a:r>
                    </a:p>
                  </a:txBody>
                  <a:tcPr/>
                </a:tc>
                <a:extLst>
                  <a:ext uri="{0D108BD9-81ED-4DB2-BD59-A6C34878D82A}">
                    <a16:rowId xmlns:a16="http://schemas.microsoft.com/office/drawing/2014/main" val="498242555"/>
                  </a:ext>
                </a:extLst>
              </a:tr>
              <a:tr h="370840">
                <a:tc>
                  <a:txBody>
                    <a:bodyPr/>
                    <a:lstStyle/>
                    <a:p>
                      <a:pPr algn="ctr"/>
                      <a:r>
                        <a:rPr lang="en-US" sz="3200" dirty="0">
                          <a:latin typeface="Cascadia Mono SemiBold" panose="020B0609020000020004" pitchFamily="49" charset="0"/>
                          <a:ea typeface="Cascadia Mono SemiBold" panose="020B0609020000020004" pitchFamily="49" charset="0"/>
                          <a:cs typeface="Cascadia Mono SemiBold" panose="020B0609020000020004" pitchFamily="49" charset="0"/>
                        </a:rPr>
                        <a:t>74.7571 %</a:t>
                      </a:r>
                    </a:p>
                  </a:txBody>
                  <a:tcPr/>
                </a:tc>
                <a:tc>
                  <a:txBody>
                    <a:bodyPr/>
                    <a:lstStyle/>
                    <a:p>
                      <a:pPr algn="ctr"/>
                      <a:r>
                        <a:rPr lang="en-US" sz="3200" dirty="0">
                          <a:latin typeface="Cascadia Mono SemiBold" panose="020B0609020000020004" pitchFamily="49" charset="0"/>
                          <a:ea typeface="Cascadia Mono SemiBold" panose="020B0609020000020004" pitchFamily="49" charset="0"/>
                          <a:cs typeface="Cascadia Mono SemiBold" panose="020B0609020000020004" pitchFamily="49" charset="0"/>
                        </a:rPr>
                        <a:t>76.1968 %</a:t>
                      </a:r>
                    </a:p>
                  </a:txBody>
                  <a:tcPr/>
                </a:tc>
                <a:extLst>
                  <a:ext uri="{0D108BD9-81ED-4DB2-BD59-A6C34878D82A}">
                    <a16:rowId xmlns:a16="http://schemas.microsoft.com/office/drawing/2014/main" val="2956667177"/>
                  </a:ext>
                </a:extLst>
              </a:tr>
            </a:tbl>
          </a:graphicData>
        </a:graphic>
      </p:graphicFrame>
      <p:sp>
        <p:nvSpPr>
          <p:cNvPr id="6" name="Mũi tên: Xuống 5">
            <a:extLst>
              <a:ext uri="{FF2B5EF4-FFF2-40B4-BE49-F238E27FC236}">
                <a16:creationId xmlns:a16="http://schemas.microsoft.com/office/drawing/2014/main" id="{4222631C-3322-3F29-4E4D-52544FBE9491}"/>
              </a:ext>
            </a:extLst>
          </p:cNvPr>
          <p:cNvSpPr/>
          <p:nvPr/>
        </p:nvSpPr>
        <p:spPr>
          <a:xfrm>
            <a:off x="4044099" y="2884850"/>
            <a:ext cx="4081806" cy="1347785"/>
          </a:xfrm>
          <a:prstGeom prst="downArrow">
            <a:avLst>
              <a:gd name="adj1" fmla="val 50000"/>
              <a:gd name="adj2" fmla="val 37885"/>
            </a:avLst>
          </a:prstGeom>
          <a:solidFill>
            <a:schemeClr val="bg1">
              <a:lumMod val="6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solidFill>
                  <a:schemeClr val="accent6">
                    <a:lumMod val="50000"/>
                  </a:schemeClr>
                </a:solidFill>
                <a:latin typeface="Bahnschrift" panose="020B0502040204020203" pitchFamily="34" charset="0"/>
              </a:rPr>
              <a:t>Augmentation</a:t>
            </a:r>
          </a:p>
        </p:txBody>
      </p:sp>
      <p:sp>
        <p:nvSpPr>
          <p:cNvPr id="8" name="Hộp Văn bản 7">
            <a:extLst>
              <a:ext uri="{FF2B5EF4-FFF2-40B4-BE49-F238E27FC236}">
                <a16:creationId xmlns:a16="http://schemas.microsoft.com/office/drawing/2014/main" id="{C424C135-1D30-4062-4715-9D62FBB61DCB}"/>
              </a:ext>
            </a:extLst>
          </p:cNvPr>
          <p:cNvSpPr txBox="1"/>
          <p:nvPr/>
        </p:nvSpPr>
        <p:spPr>
          <a:xfrm>
            <a:off x="7224765" y="2884850"/>
            <a:ext cx="792205" cy="830997"/>
          </a:xfrm>
          <a:prstGeom prst="rect">
            <a:avLst/>
          </a:prstGeom>
          <a:noFill/>
        </p:spPr>
        <p:txBody>
          <a:bodyPr wrap="none" rtlCol="0">
            <a:spAutoFit/>
          </a:bodyPr>
          <a:lstStyle/>
          <a:p>
            <a:r>
              <a:rPr lang="en-US" sz="2400" i="1" dirty="0"/>
              <a:t>+30 </a:t>
            </a:r>
          </a:p>
          <a:p>
            <a:r>
              <a:rPr lang="en-US" sz="2400" i="1" dirty="0"/>
              <a:t>+60</a:t>
            </a:r>
          </a:p>
        </p:txBody>
      </p:sp>
      <p:sp>
        <p:nvSpPr>
          <p:cNvPr id="9" name="Hộp Văn bản 8">
            <a:extLst>
              <a:ext uri="{FF2B5EF4-FFF2-40B4-BE49-F238E27FC236}">
                <a16:creationId xmlns:a16="http://schemas.microsoft.com/office/drawing/2014/main" id="{8DB100EC-E2F0-3C4F-04B1-E3AEED3EDFCF}"/>
              </a:ext>
            </a:extLst>
          </p:cNvPr>
          <p:cNvSpPr txBox="1"/>
          <p:nvPr/>
        </p:nvSpPr>
        <p:spPr>
          <a:xfrm>
            <a:off x="4175031" y="2867815"/>
            <a:ext cx="715260" cy="830997"/>
          </a:xfrm>
          <a:prstGeom prst="rect">
            <a:avLst/>
          </a:prstGeom>
          <a:noFill/>
        </p:spPr>
        <p:txBody>
          <a:bodyPr wrap="none" rtlCol="0">
            <a:spAutoFit/>
          </a:bodyPr>
          <a:lstStyle/>
          <a:p>
            <a:r>
              <a:rPr lang="en-US" sz="2400" i="1" dirty="0"/>
              <a:t>-20 </a:t>
            </a:r>
          </a:p>
          <a:p>
            <a:r>
              <a:rPr lang="en-US" sz="2400" i="1" dirty="0"/>
              <a:t>-40</a:t>
            </a:r>
          </a:p>
        </p:txBody>
      </p:sp>
      <p:sp>
        <p:nvSpPr>
          <p:cNvPr id="10" name="Hộp Văn bản 9">
            <a:extLst>
              <a:ext uri="{FF2B5EF4-FFF2-40B4-BE49-F238E27FC236}">
                <a16:creationId xmlns:a16="http://schemas.microsoft.com/office/drawing/2014/main" id="{75AE4108-C2EF-7583-3755-C2FF25AAB3D2}"/>
              </a:ext>
            </a:extLst>
          </p:cNvPr>
          <p:cNvSpPr txBox="1"/>
          <p:nvPr/>
        </p:nvSpPr>
        <p:spPr>
          <a:xfrm>
            <a:off x="10861764" y="5817326"/>
            <a:ext cx="663964"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21</a:t>
            </a:r>
          </a:p>
        </p:txBody>
      </p:sp>
    </p:spTree>
    <p:extLst>
      <p:ext uri="{BB962C8B-B14F-4D97-AF65-F5344CB8AC3E}">
        <p14:creationId xmlns:p14="http://schemas.microsoft.com/office/powerpoint/2010/main" val="331076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497" t="29953" r="9867" b="38535"/>
          <a:stretch/>
        </p:blipFill>
        <p:spPr>
          <a:xfrm>
            <a:off x="4873450" y="311500"/>
            <a:ext cx="2351315" cy="517382"/>
          </a:xfrm>
          <a:prstGeom prst="rect">
            <a:avLst/>
          </a:prstGeom>
        </p:spPr>
      </p:pic>
      <p:sp>
        <p:nvSpPr>
          <p:cNvPr id="10" name="Hộp Văn bản 9">
            <a:extLst>
              <a:ext uri="{FF2B5EF4-FFF2-40B4-BE49-F238E27FC236}">
                <a16:creationId xmlns:a16="http://schemas.microsoft.com/office/drawing/2014/main" id="{75AE4108-C2EF-7583-3755-C2FF25AAB3D2}"/>
              </a:ext>
            </a:extLst>
          </p:cNvPr>
          <p:cNvSpPr txBox="1"/>
          <p:nvPr/>
        </p:nvSpPr>
        <p:spPr>
          <a:xfrm>
            <a:off x="10861764" y="5817326"/>
            <a:ext cx="768159"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22</a:t>
            </a:r>
          </a:p>
        </p:txBody>
      </p:sp>
      <p:sp>
        <p:nvSpPr>
          <p:cNvPr id="11" name="Hộp Văn bản 10">
            <a:extLst>
              <a:ext uri="{FF2B5EF4-FFF2-40B4-BE49-F238E27FC236}">
                <a16:creationId xmlns:a16="http://schemas.microsoft.com/office/drawing/2014/main" id="{3F423850-5FF6-7F43-FE8D-B1C142B3843A}"/>
              </a:ext>
            </a:extLst>
          </p:cNvPr>
          <p:cNvSpPr txBox="1"/>
          <p:nvPr/>
        </p:nvSpPr>
        <p:spPr>
          <a:xfrm>
            <a:off x="1515979" y="1143000"/>
            <a:ext cx="2233304" cy="523220"/>
          </a:xfrm>
          <a:prstGeom prst="rect">
            <a:avLst/>
          </a:prstGeom>
          <a:noFill/>
        </p:spPr>
        <p:txBody>
          <a:bodyPr wrap="none" rtlCol="0">
            <a:spAutoFit/>
          </a:bodyPr>
          <a:lstStyle/>
          <a:p>
            <a:r>
              <a:rPr lang="en-US" sz="2800" b="1" dirty="0">
                <a:effectLst>
                  <a:outerShdw blurRad="38100" dist="38100" dir="2700000" algn="tl">
                    <a:srgbClr val="000000">
                      <a:alpha val="43137"/>
                    </a:srgbClr>
                  </a:outerShdw>
                </a:effectLst>
              </a:rPr>
              <a:t>DeeplabV3+</a:t>
            </a:r>
          </a:p>
        </p:txBody>
      </p:sp>
      <p:pic>
        <p:nvPicPr>
          <p:cNvPr id="17" name="Hình ảnh 16">
            <a:extLst>
              <a:ext uri="{FF2B5EF4-FFF2-40B4-BE49-F238E27FC236}">
                <a16:creationId xmlns:a16="http://schemas.microsoft.com/office/drawing/2014/main" id="{7C55AB22-A3F9-A66B-6AAE-DA230C6F4BF7}"/>
              </a:ext>
            </a:extLst>
          </p:cNvPr>
          <p:cNvPicPr>
            <a:picLocks noChangeAspect="1"/>
          </p:cNvPicPr>
          <p:nvPr/>
        </p:nvPicPr>
        <p:blipFill>
          <a:blip r:embed="rId4"/>
          <a:stretch>
            <a:fillRect/>
          </a:stretch>
        </p:blipFill>
        <p:spPr>
          <a:xfrm>
            <a:off x="1062932" y="2096844"/>
            <a:ext cx="5053968" cy="3530159"/>
          </a:xfrm>
          <a:prstGeom prst="rect">
            <a:avLst/>
          </a:prstGeom>
        </p:spPr>
      </p:pic>
      <p:pic>
        <p:nvPicPr>
          <p:cNvPr id="19" name="Hình ảnh 18">
            <a:extLst>
              <a:ext uri="{FF2B5EF4-FFF2-40B4-BE49-F238E27FC236}">
                <a16:creationId xmlns:a16="http://schemas.microsoft.com/office/drawing/2014/main" id="{1534E8AA-0CD3-EE61-318E-3CFF9C348FEC}"/>
              </a:ext>
            </a:extLst>
          </p:cNvPr>
          <p:cNvPicPr>
            <a:picLocks noChangeAspect="1"/>
          </p:cNvPicPr>
          <p:nvPr/>
        </p:nvPicPr>
        <p:blipFill>
          <a:blip r:embed="rId5"/>
          <a:stretch>
            <a:fillRect/>
          </a:stretch>
        </p:blipFill>
        <p:spPr>
          <a:xfrm>
            <a:off x="6096000" y="2096843"/>
            <a:ext cx="4990476" cy="3530159"/>
          </a:xfrm>
          <a:prstGeom prst="rect">
            <a:avLst/>
          </a:prstGeom>
        </p:spPr>
      </p:pic>
    </p:spTree>
    <p:extLst>
      <p:ext uri="{BB962C8B-B14F-4D97-AF65-F5344CB8AC3E}">
        <p14:creationId xmlns:p14="http://schemas.microsoft.com/office/powerpoint/2010/main" val="328283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F60E81D-E3AE-DAF6-F3FD-A2813FF837B9}"/>
              </a:ext>
            </a:extLst>
          </p:cNvPr>
          <p:cNvSpPr>
            <a:spLocks noGrp="1"/>
          </p:cNvSpPr>
          <p:nvPr>
            <p:ph type="title"/>
          </p:nvPr>
        </p:nvSpPr>
        <p:spPr>
          <a:xfrm>
            <a:off x="1003167" y="886691"/>
            <a:ext cx="3653700" cy="1256145"/>
          </a:xfrm>
        </p:spPr>
        <p:txBody>
          <a:bodyPr/>
          <a:lstStyle/>
          <a:p>
            <a:r>
              <a:rPr lang="en-US" sz="7200" dirty="0">
                <a:solidFill>
                  <a:schemeClr val="bg2">
                    <a:lumMod val="50000"/>
                  </a:schemeClr>
                </a:solidFill>
                <a:latin typeface="Mystical Woods Rough Script" panose="020B0604020202020204" pitchFamily="2" charset="0"/>
              </a:rPr>
              <a:t>C</a:t>
            </a:r>
            <a:r>
              <a:rPr lang="en-US" sz="4400" dirty="0">
                <a:solidFill>
                  <a:schemeClr val="bg2">
                    <a:lumMod val="50000"/>
                  </a:schemeClr>
                </a:solidFill>
                <a:latin typeface="Mystical Woods Rough Script" panose="020B0604020202020204" pitchFamily="2" charset="0"/>
              </a:rPr>
              <a:t>omment</a:t>
            </a:r>
          </a:p>
        </p:txBody>
      </p:sp>
      <p:sp>
        <p:nvSpPr>
          <p:cNvPr id="3" name="Chỗ dành sẵn cho Văn bản 2">
            <a:extLst>
              <a:ext uri="{FF2B5EF4-FFF2-40B4-BE49-F238E27FC236}">
                <a16:creationId xmlns:a16="http://schemas.microsoft.com/office/drawing/2014/main" id="{F7426641-7DBC-18D2-6235-BC270A1759AF}"/>
              </a:ext>
            </a:extLst>
          </p:cNvPr>
          <p:cNvSpPr>
            <a:spLocks noGrp="1"/>
          </p:cNvSpPr>
          <p:nvPr>
            <p:ph type="body" idx="1"/>
          </p:nvPr>
        </p:nvSpPr>
        <p:spPr>
          <a:xfrm>
            <a:off x="504739" y="2438400"/>
            <a:ext cx="4650556" cy="5128181"/>
          </a:xfrm>
        </p:spPr>
        <p:txBody>
          <a:bodyPr/>
          <a:lstStyle/>
          <a:p>
            <a:r>
              <a:rPr lang="en-US" dirty="0">
                <a:latin typeface="Abadi" panose="020B0604020104020204" pitchFamily="34" charset="0"/>
              </a:rPr>
              <a:t>Not good results in night images and bad weather images.</a:t>
            </a:r>
          </a:p>
          <a:p>
            <a:pPr marL="107950" indent="0">
              <a:buNone/>
            </a:pPr>
            <a:endParaRPr lang="en-US" dirty="0">
              <a:latin typeface="Abadi" panose="020B0604020104020204" pitchFamily="34" charset="0"/>
            </a:endParaRPr>
          </a:p>
          <a:p>
            <a:r>
              <a:rPr lang="en-US" dirty="0">
                <a:latin typeface="Abadi" panose="020B0604020104020204" pitchFamily="34" charset="0"/>
              </a:rPr>
              <a:t>With test images that have strange object’s appearance: the detected pixel area is not full- cover of this object.</a:t>
            </a:r>
          </a:p>
          <a:p>
            <a:pPr marL="107950" indent="0">
              <a:buNone/>
            </a:pPr>
            <a:endParaRPr lang="en-US" dirty="0">
              <a:latin typeface="Abadi" panose="020B0604020104020204" pitchFamily="34" charset="0"/>
            </a:endParaRPr>
          </a:p>
          <a:p>
            <a:r>
              <a:rPr lang="en-US" dirty="0">
                <a:latin typeface="Abadi" panose="020B0604020104020204" pitchFamily="34" charset="0"/>
              </a:rPr>
              <a:t>Imbalance phenomenon between 5 classes.</a:t>
            </a: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pic>
        <p:nvPicPr>
          <p:cNvPr id="5" name="Hình ảnh 4">
            <a:extLst>
              <a:ext uri="{FF2B5EF4-FFF2-40B4-BE49-F238E27FC236}">
                <a16:creationId xmlns:a16="http://schemas.microsoft.com/office/drawing/2014/main" id="{29AED289-D326-3CCF-051F-7B86B4F0F3FB}"/>
              </a:ext>
            </a:extLst>
          </p:cNvPr>
          <p:cNvPicPr>
            <a:picLocks noChangeAspect="1"/>
          </p:cNvPicPr>
          <p:nvPr/>
        </p:nvPicPr>
        <p:blipFill>
          <a:blip r:embed="rId2"/>
          <a:stretch>
            <a:fillRect/>
          </a:stretch>
        </p:blipFill>
        <p:spPr>
          <a:xfrm>
            <a:off x="5703682" y="3840452"/>
            <a:ext cx="5406808" cy="2804104"/>
          </a:xfrm>
          <a:prstGeom prst="rect">
            <a:avLst/>
          </a:prstGeom>
        </p:spPr>
      </p:pic>
      <p:pic>
        <p:nvPicPr>
          <p:cNvPr id="7" name="Hình ảnh 6">
            <a:extLst>
              <a:ext uri="{FF2B5EF4-FFF2-40B4-BE49-F238E27FC236}">
                <a16:creationId xmlns:a16="http://schemas.microsoft.com/office/drawing/2014/main" id="{E07D3426-2CB1-F576-9647-20DCA8C36F60}"/>
              </a:ext>
            </a:extLst>
          </p:cNvPr>
          <p:cNvPicPr>
            <a:picLocks noChangeAspect="1"/>
          </p:cNvPicPr>
          <p:nvPr/>
        </p:nvPicPr>
        <p:blipFill>
          <a:blip r:embed="rId3"/>
          <a:stretch>
            <a:fillRect/>
          </a:stretch>
        </p:blipFill>
        <p:spPr>
          <a:xfrm>
            <a:off x="5703682" y="1036348"/>
            <a:ext cx="5406807" cy="2804104"/>
          </a:xfrm>
          <a:prstGeom prst="rect">
            <a:avLst/>
          </a:prstGeom>
        </p:spPr>
      </p:pic>
      <p:sp>
        <p:nvSpPr>
          <p:cNvPr id="6" name="Hộp Văn bản 5">
            <a:extLst>
              <a:ext uri="{FF2B5EF4-FFF2-40B4-BE49-F238E27FC236}">
                <a16:creationId xmlns:a16="http://schemas.microsoft.com/office/drawing/2014/main" id="{28714664-89AF-7DE2-7C2A-D8E469593933}"/>
              </a:ext>
            </a:extLst>
          </p:cNvPr>
          <p:cNvSpPr txBox="1"/>
          <p:nvPr/>
        </p:nvSpPr>
        <p:spPr>
          <a:xfrm>
            <a:off x="11110489" y="6008465"/>
            <a:ext cx="774571"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23</a:t>
            </a:r>
          </a:p>
        </p:txBody>
      </p:sp>
    </p:spTree>
    <p:extLst>
      <p:ext uri="{BB962C8B-B14F-4D97-AF65-F5344CB8AC3E}">
        <p14:creationId xmlns:p14="http://schemas.microsoft.com/office/powerpoint/2010/main" val="173412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11" name="Rectangle 10"/>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5736" y="989971"/>
            <a:ext cx="536090" cy="169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879566" y="873430"/>
            <a:ext cx="641873" cy="169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20747" y="4737219"/>
            <a:ext cx="1586754" cy="169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003" y="4737218"/>
            <a:ext cx="1586754" cy="169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1" y="873430"/>
            <a:ext cx="11069619" cy="5731449"/>
          </a:xfrm>
          <a:prstGeom prst="rect">
            <a:avLst/>
          </a:prstGeom>
        </p:spPr>
      </p:pic>
    </p:spTree>
    <p:extLst>
      <p:ext uri="{BB962C8B-B14F-4D97-AF65-F5344CB8AC3E}">
        <p14:creationId xmlns:p14="http://schemas.microsoft.com/office/powerpoint/2010/main" val="20585266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4" name="Rectangle 3"/>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183" t="28481" r="26085" b="29274"/>
          <a:stretch/>
        </p:blipFill>
        <p:spPr>
          <a:xfrm>
            <a:off x="940527" y="1950165"/>
            <a:ext cx="3753393" cy="332196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827" t="30535" r="6680" b="38167"/>
          <a:stretch/>
        </p:blipFill>
        <p:spPr>
          <a:xfrm>
            <a:off x="5274201" y="2987040"/>
            <a:ext cx="6917799" cy="1393371"/>
          </a:xfrm>
          <a:prstGeom prst="rect">
            <a:avLst/>
          </a:prstGeom>
        </p:spPr>
      </p:pic>
      <p:sp>
        <p:nvSpPr>
          <p:cNvPr id="6" name="Hộp Văn bản 5">
            <a:extLst>
              <a:ext uri="{FF2B5EF4-FFF2-40B4-BE49-F238E27FC236}">
                <a16:creationId xmlns:a16="http://schemas.microsoft.com/office/drawing/2014/main" id="{FBE5C3FA-EC5D-0F16-C04B-43669DE3F24E}"/>
              </a:ext>
            </a:extLst>
          </p:cNvPr>
          <p:cNvSpPr txBox="1"/>
          <p:nvPr/>
        </p:nvSpPr>
        <p:spPr>
          <a:xfrm>
            <a:off x="11040196" y="5788058"/>
            <a:ext cx="482824"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3</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3236" b="40917"/>
          <a:stretch/>
        </p:blipFill>
        <p:spPr>
          <a:xfrm>
            <a:off x="4378124" y="330925"/>
            <a:ext cx="3442174" cy="500957"/>
          </a:xfrm>
          <a:prstGeom prst="rect">
            <a:avLst/>
          </a:prstGeom>
        </p:spPr>
      </p:pic>
      <p:sp>
        <p:nvSpPr>
          <p:cNvPr id="7" name="Rectangle 6"/>
          <p:cNvSpPr/>
          <p:nvPr/>
        </p:nvSpPr>
        <p:spPr>
          <a:xfrm>
            <a:off x="650790" y="1071154"/>
            <a:ext cx="439431" cy="155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63712" y="1071154"/>
            <a:ext cx="4586210" cy="2579743"/>
            <a:chOff x="794975" y="1071154"/>
            <a:chExt cx="4586210" cy="2579743"/>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35" t="9492" r="3160"/>
            <a:stretch/>
          </p:blipFill>
          <p:spPr>
            <a:xfrm>
              <a:off x="988138" y="1663337"/>
              <a:ext cx="4199884" cy="1651651"/>
            </a:xfrm>
            <a:prstGeom prst="rect">
              <a:avLst/>
            </a:prstGeom>
          </p:spPr>
        </p:pic>
        <p:sp>
          <p:nvSpPr>
            <p:cNvPr id="10" name="Rectangle 9"/>
            <p:cNvSpPr/>
            <p:nvPr/>
          </p:nvSpPr>
          <p:spPr>
            <a:xfrm>
              <a:off x="794975" y="1071154"/>
              <a:ext cx="4586210" cy="2579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554" y="3816701"/>
            <a:ext cx="4586210" cy="2579743"/>
          </a:xfrm>
          <a:prstGeom prst="rect">
            <a:avLst/>
          </a:prstGeom>
        </p:spPr>
      </p:pic>
      <p:sp>
        <p:nvSpPr>
          <p:cNvPr id="9" name="Rectangle 8"/>
          <p:cNvSpPr/>
          <p:nvPr/>
        </p:nvSpPr>
        <p:spPr>
          <a:xfrm>
            <a:off x="6275554" y="3816701"/>
            <a:ext cx="4586210" cy="2579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10" idx="3"/>
            <a:endCxn id="9" idx="0"/>
          </p:cNvCxnSpPr>
          <p:nvPr/>
        </p:nvCxnSpPr>
        <p:spPr>
          <a:xfrm>
            <a:off x="5249922" y="2361026"/>
            <a:ext cx="3318737" cy="1455675"/>
          </a:xfrm>
          <a:prstGeom prst="curvedConnector2">
            <a:avLst/>
          </a:prstGeom>
          <a:ln w="28575">
            <a:solidFill>
              <a:srgbClr val="FF1616"/>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950118" y="1845327"/>
            <a:ext cx="5196355" cy="3542729"/>
            <a:chOff x="3066920" y="1663337"/>
            <a:chExt cx="6298186" cy="3542729"/>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6921" y="1663337"/>
              <a:ext cx="6298185" cy="3542729"/>
            </a:xfrm>
            <a:prstGeom prst="rect">
              <a:avLst/>
            </a:prstGeom>
          </p:spPr>
        </p:pic>
        <p:sp>
          <p:nvSpPr>
            <p:cNvPr id="20" name="Rectangle 19"/>
            <p:cNvSpPr/>
            <p:nvPr/>
          </p:nvSpPr>
          <p:spPr>
            <a:xfrm>
              <a:off x="3066920" y="1663337"/>
              <a:ext cx="6298185" cy="3542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368628" y="1845326"/>
            <a:ext cx="5196354" cy="3542729"/>
            <a:chOff x="6668049" y="1563188"/>
            <a:chExt cx="5196354" cy="3542729"/>
          </a:xfrm>
        </p:grpSpPr>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8049" y="1571439"/>
              <a:ext cx="5196354" cy="3526226"/>
            </a:xfrm>
            <a:prstGeom prst="rect">
              <a:avLst/>
            </a:prstGeom>
          </p:spPr>
        </p:pic>
        <p:sp>
          <p:nvSpPr>
            <p:cNvPr id="25" name="Rectangle 24"/>
            <p:cNvSpPr/>
            <p:nvPr/>
          </p:nvSpPr>
          <p:spPr>
            <a:xfrm>
              <a:off x="6668049" y="1563188"/>
              <a:ext cx="5196354" cy="3542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369" t="34945" r="369" b="49330"/>
          <a:stretch/>
        </p:blipFill>
        <p:spPr>
          <a:xfrm>
            <a:off x="3729621" y="5546399"/>
            <a:ext cx="5278014" cy="466852"/>
          </a:xfrm>
          <a:prstGeom prst="rect">
            <a:avLst/>
          </a:prstGeom>
        </p:spPr>
      </p:pic>
      <p:sp>
        <p:nvSpPr>
          <p:cNvPr id="23" name="Hộp Văn bản 22">
            <a:extLst>
              <a:ext uri="{FF2B5EF4-FFF2-40B4-BE49-F238E27FC236}">
                <a16:creationId xmlns:a16="http://schemas.microsoft.com/office/drawing/2014/main" id="{6B2916DE-719A-B93B-E0DC-FCDDE1A209A4}"/>
              </a:ext>
            </a:extLst>
          </p:cNvPr>
          <p:cNvSpPr txBox="1"/>
          <p:nvPr/>
        </p:nvSpPr>
        <p:spPr>
          <a:xfrm>
            <a:off x="11040196" y="5788058"/>
            <a:ext cx="505267"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4</a:t>
            </a:r>
          </a:p>
        </p:txBody>
      </p:sp>
    </p:spTree>
    <p:extLst>
      <p:ext uri="{BB962C8B-B14F-4D97-AF65-F5344CB8AC3E}">
        <p14:creationId xmlns:p14="http://schemas.microsoft.com/office/powerpoint/2010/main" val="416141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1.875E-6 -4.81481E-6 L -0.19128 0.00093 " pathEditMode="relative" rAng="0" ptsTypes="AA">
                                      <p:cBhvr>
                                        <p:cTn id="35" dur="2000" fill="hold"/>
                                        <p:tgtEl>
                                          <p:spTgt spid="21"/>
                                        </p:tgtEl>
                                        <p:attrNameLst>
                                          <p:attrName>ppt_x</p:attrName>
                                          <p:attrName>ppt_y</p:attrName>
                                        </p:attrNameLst>
                                      </p:cBhvr>
                                      <p:rCtr x="-9570" y="46"/>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3236" b="40917"/>
          <a:stretch/>
        </p:blipFill>
        <p:spPr>
          <a:xfrm>
            <a:off x="4378124" y="330925"/>
            <a:ext cx="3442174" cy="5009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67" y="3936274"/>
            <a:ext cx="6672246" cy="2605515"/>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2751"/>
          <a:stretch/>
        </p:blipFill>
        <p:spPr>
          <a:xfrm>
            <a:off x="7457861" y="3608457"/>
            <a:ext cx="2933333" cy="278798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055" y="909806"/>
            <a:ext cx="2731056" cy="2698651"/>
          </a:xfrm>
          <a:prstGeom prst="rect">
            <a:avLst/>
          </a:prstGeom>
        </p:spPr>
      </p:pic>
      <p:sp>
        <p:nvSpPr>
          <p:cNvPr id="8" name="Rectangle 7"/>
          <p:cNvSpPr/>
          <p:nvPr/>
        </p:nvSpPr>
        <p:spPr>
          <a:xfrm>
            <a:off x="2230055" y="911486"/>
            <a:ext cx="2731056" cy="2696971"/>
          </a:xfrm>
          <a:prstGeom prst="rect">
            <a:avLst/>
          </a:prstGeom>
          <a:noFill/>
          <a:ln w="28575">
            <a:solidFill>
              <a:srgbClr val="D4A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58999" y="3697793"/>
            <a:ext cx="2731056" cy="2698651"/>
          </a:xfrm>
          <a:prstGeom prst="rect">
            <a:avLst/>
          </a:prstGeom>
          <a:noFill/>
          <a:ln w="28575">
            <a:solidFill>
              <a:srgbClr val="D4A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4837597" y="2145551"/>
            <a:ext cx="724082" cy="477054"/>
          </a:xfrm>
          <a:prstGeom prst="rect">
            <a:avLst/>
          </a:prstGeom>
          <a:noFill/>
        </p:spPr>
        <p:txBody>
          <a:bodyPr wrap="square" lIns="91440" tIns="45720" rIns="91440" bIns="45720">
            <a:spAutoFit/>
          </a:bodyPr>
          <a:lstStyle/>
          <a:p>
            <a:pPr algn="ctr"/>
            <a:r>
              <a:rPr lang="en-US" sz="2500"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256</a:t>
            </a:r>
            <a:endParaRPr lang="en-US" sz="2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233542" y="3533839"/>
            <a:ext cx="724082" cy="477054"/>
          </a:xfrm>
          <a:prstGeom prst="rect">
            <a:avLst/>
          </a:prstGeom>
          <a:noFill/>
        </p:spPr>
        <p:txBody>
          <a:bodyPr wrap="square" lIns="91440" tIns="45720" rIns="91440" bIns="45720">
            <a:spAutoFit/>
          </a:bodyPr>
          <a:lstStyle/>
          <a:p>
            <a:pPr algn="ctr"/>
            <a:r>
              <a:rPr lang="en-US" sz="2500"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256</a:t>
            </a:r>
            <a:endParaRPr lang="en-US" sz="2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rot="5400000">
            <a:off x="10166541" y="5000504"/>
            <a:ext cx="724082" cy="477054"/>
          </a:xfrm>
          <a:prstGeom prst="rect">
            <a:avLst/>
          </a:prstGeom>
          <a:noFill/>
        </p:spPr>
        <p:txBody>
          <a:bodyPr wrap="square" lIns="91440" tIns="45720" rIns="91440" bIns="45720">
            <a:spAutoFit/>
          </a:bodyPr>
          <a:lstStyle/>
          <a:p>
            <a:pPr algn="ctr"/>
            <a:r>
              <a:rPr lang="en-US" sz="2500"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256</a:t>
            </a:r>
            <a:endParaRPr lang="en-US" sz="2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3" name="Rectangle 12"/>
          <p:cNvSpPr/>
          <p:nvPr/>
        </p:nvSpPr>
        <p:spPr>
          <a:xfrm>
            <a:off x="8562486" y="3220739"/>
            <a:ext cx="724082" cy="477054"/>
          </a:xfrm>
          <a:prstGeom prst="rect">
            <a:avLst/>
          </a:prstGeom>
          <a:noFill/>
        </p:spPr>
        <p:txBody>
          <a:bodyPr wrap="square" lIns="91440" tIns="45720" rIns="91440" bIns="45720">
            <a:spAutoFit/>
          </a:bodyPr>
          <a:lstStyle/>
          <a:p>
            <a:pPr algn="ctr"/>
            <a:r>
              <a:rPr lang="en-US" sz="2500"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256</a:t>
            </a:r>
            <a:endParaRPr lang="en-US" sz="25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DC521861-8BB7-9321-0368-91FC6E489BBE}"/>
              </a:ext>
            </a:extLst>
          </p:cNvPr>
          <p:cNvSpPr txBox="1"/>
          <p:nvPr/>
        </p:nvSpPr>
        <p:spPr>
          <a:xfrm>
            <a:off x="11040196" y="5788058"/>
            <a:ext cx="492443"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5</a:t>
            </a:r>
          </a:p>
        </p:txBody>
      </p:sp>
    </p:spTree>
    <p:extLst>
      <p:ext uri="{BB962C8B-B14F-4D97-AF65-F5344CB8AC3E}">
        <p14:creationId xmlns:p14="http://schemas.microsoft.com/office/powerpoint/2010/main" val="26601905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4" name="Rectangle 3"/>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3405" t="29395" r="16976" b="29639"/>
          <a:stretch/>
        </p:blipFill>
        <p:spPr>
          <a:xfrm>
            <a:off x="759327" y="2161174"/>
            <a:ext cx="4220465" cy="289995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4486" t="34456" r="34211" b="40721"/>
          <a:stretch/>
        </p:blipFill>
        <p:spPr>
          <a:xfrm>
            <a:off x="6453051" y="2917372"/>
            <a:ext cx="3959312" cy="1767840"/>
          </a:xfrm>
          <a:prstGeom prst="rect">
            <a:avLst/>
          </a:prstGeom>
        </p:spPr>
      </p:pic>
      <p:sp>
        <p:nvSpPr>
          <p:cNvPr id="5" name="Hộp Văn bản 4">
            <a:extLst>
              <a:ext uri="{FF2B5EF4-FFF2-40B4-BE49-F238E27FC236}">
                <a16:creationId xmlns:a16="http://schemas.microsoft.com/office/drawing/2014/main" id="{17ADAD9C-A488-4619-8A9F-00C102F2B32A}"/>
              </a:ext>
            </a:extLst>
          </p:cNvPr>
          <p:cNvSpPr txBox="1"/>
          <p:nvPr/>
        </p:nvSpPr>
        <p:spPr>
          <a:xfrm>
            <a:off x="11040196" y="5788058"/>
            <a:ext cx="474810"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6</a:t>
            </a:r>
          </a:p>
        </p:txBody>
      </p:sp>
    </p:spTree>
    <p:extLst>
      <p:ext uri="{BB962C8B-B14F-4D97-AF65-F5344CB8AC3E}">
        <p14:creationId xmlns:p14="http://schemas.microsoft.com/office/powerpoint/2010/main" val="9423637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3" name="Rectangle 2"/>
          <p:cNvSpPr/>
          <p:nvPr/>
        </p:nvSpPr>
        <p:spPr>
          <a:xfrm>
            <a:off x="0" y="5388056"/>
            <a:ext cx="269966" cy="1378503"/>
          </a:xfrm>
          <a:prstGeom prst="rect">
            <a:avLst/>
          </a:prstGeom>
          <a:solidFill>
            <a:srgbClr val="D4A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58547" y="5817326"/>
            <a:ext cx="1406435" cy="5791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623" t="34455" r="35172" b="40917"/>
          <a:stretch/>
        </p:blipFill>
        <p:spPr>
          <a:xfrm>
            <a:off x="5477691" y="330926"/>
            <a:ext cx="1114697" cy="51174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525" y="1346457"/>
            <a:ext cx="5591174" cy="10320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925" y="3144464"/>
            <a:ext cx="3183548" cy="179074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52" y="2979475"/>
            <a:ext cx="6426925" cy="120934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852" y="4274113"/>
            <a:ext cx="3492137" cy="1133475"/>
          </a:xfrm>
          <a:prstGeom prst="rect">
            <a:avLst/>
          </a:prstGeom>
        </p:spPr>
      </p:pic>
      <p:sp>
        <p:nvSpPr>
          <p:cNvPr id="10" name="Hộp Văn bản 9">
            <a:extLst>
              <a:ext uri="{FF2B5EF4-FFF2-40B4-BE49-F238E27FC236}">
                <a16:creationId xmlns:a16="http://schemas.microsoft.com/office/drawing/2014/main" id="{FBF0D173-6C99-DF36-F8BF-379B85C03710}"/>
              </a:ext>
            </a:extLst>
          </p:cNvPr>
          <p:cNvSpPr txBox="1"/>
          <p:nvPr/>
        </p:nvSpPr>
        <p:spPr>
          <a:xfrm>
            <a:off x="11040196" y="5788058"/>
            <a:ext cx="468398"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7</a:t>
            </a:r>
          </a:p>
        </p:txBody>
      </p:sp>
      <p:sp>
        <p:nvSpPr>
          <p:cNvPr id="6" name="TextBox 5">
            <a:extLst>
              <a:ext uri="{FF2B5EF4-FFF2-40B4-BE49-F238E27FC236}">
                <a16:creationId xmlns:a16="http://schemas.microsoft.com/office/drawing/2014/main" id="{BEC45F35-A932-C6DB-468A-B7A1F45E0CEC}"/>
              </a:ext>
            </a:extLst>
          </p:cNvPr>
          <p:cNvSpPr txBox="1"/>
          <p:nvPr/>
        </p:nvSpPr>
        <p:spPr>
          <a:xfrm>
            <a:off x="6812211" y="5173259"/>
            <a:ext cx="4227985" cy="400110"/>
          </a:xfrm>
          <a:prstGeom prst="rect">
            <a:avLst/>
          </a:prstGeom>
          <a:noFill/>
        </p:spPr>
        <p:txBody>
          <a:bodyPr wrap="square" rtlCol="0">
            <a:spAutoFit/>
          </a:bodyPr>
          <a:lstStyle/>
          <a:p>
            <a:r>
              <a:rPr lang="en-US" sz="2000" b="1" dirty="0" err="1">
                <a:solidFill>
                  <a:schemeClr val="accent2">
                    <a:lumMod val="75000"/>
                  </a:schemeClr>
                </a:solidFill>
              </a:rPr>
              <a:t>bg</a:t>
            </a:r>
            <a:r>
              <a:rPr lang="en-US" sz="2000" b="1" dirty="0">
                <a:solidFill>
                  <a:schemeClr val="accent2">
                    <a:lumMod val="75000"/>
                  </a:schemeClr>
                </a:solidFill>
              </a:rPr>
              <a:t>, car0, road, human, car, cycle </a:t>
            </a:r>
          </a:p>
        </p:txBody>
      </p:sp>
    </p:spTree>
    <p:extLst>
      <p:ext uri="{BB962C8B-B14F-4D97-AF65-F5344CB8AC3E}">
        <p14:creationId xmlns:p14="http://schemas.microsoft.com/office/powerpoint/2010/main" val="209518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p:nvPr/>
        </p:nvSpPr>
        <p:spPr>
          <a:xfrm>
            <a:off x="0" y="5388056"/>
            <a:ext cx="269966" cy="1378503"/>
          </a:xfrm>
          <a:prstGeom prst="rect">
            <a:avLst/>
          </a:prstGeom>
          <a:solidFill>
            <a:srgbClr val="D4AA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1" name="Google Shape;231;p10"/>
          <p:cNvPicPr preferRelativeResize="0"/>
          <p:nvPr/>
        </p:nvPicPr>
        <p:blipFill rotWithShape="1">
          <a:blip r:embed="rId3">
            <a:alphaModFix/>
          </a:blip>
          <a:srcRect l="25339" t="21512" r="32362" b="23623"/>
          <a:stretch/>
        </p:blipFill>
        <p:spPr>
          <a:xfrm>
            <a:off x="759327" y="2090056"/>
            <a:ext cx="4019341" cy="3125037"/>
          </a:xfrm>
          <a:prstGeom prst="rect">
            <a:avLst/>
          </a:prstGeom>
          <a:noFill/>
          <a:ln>
            <a:noFill/>
          </a:ln>
        </p:spPr>
      </p:pic>
      <p:pic>
        <p:nvPicPr>
          <p:cNvPr id="232" name="Google Shape;232;p10"/>
          <p:cNvPicPr preferRelativeResize="0"/>
          <p:nvPr/>
        </p:nvPicPr>
        <p:blipFill rotWithShape="1">
          <a:blip r:embed="rId4">
            <a:alphaModFix/>
          </a:blip>
          <a:srcRect l="9413" t="17855" r="5516" b="25030"/>
          <a:stretch/>
        </p:blipFill>
        <p:spPr>
          <a:xfrm>
            <a:off x="5917235" y="2728516"/>
            <a:ext cx="4942443" cy="1868372"/>
          </a:xfrm>
          <a:prstGeom prst="rect">
            <a:avLst/>
          </a:prstGeom>
          <a:noFill/>
          <a:ln>
            <a:noFill/>
          </a:ln>
        </p:spPr>
      </p:pic>
      <p:sp>
        <p:nvSpPr>
          <p:cNvPr id="5" name="Hộp Văn bản 4">
            <a:extLst>
              <a:ext uri="{FF2B5EF4-FFF2-40B4-BE49-F238E27FC236}">
                <a16:creationId xmlns:a16="http://schemas.microsoft.com/office/drawing/2014/main" id="{B395D8C0-59E5-DCAA-216F-E52B03FF0AB6}"/>
              </a:ext>
            </a:extLst>
          </p:cNvPr>
          <p:cNvSpPr txBox="1"/>
          <p:nvPr/>
        </p:nvSpPr>
        <p:spPr>
          <a:xfrm>
            <a:off x="11040196" y="5788058"/>
            <a:ext cx="502061"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8</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f41ac0a2b5_0_0"/>
          <p:cNvSpPr/>
          <p:nvPr/>
        </p:nvSpPr>
        <p:spPr>
          <a:xfrm>
            <a:off x="0" y="5388056"/>
            <a:ext cx="270000" cy="1378500"/>
          </a:xfrm>
          <a:prstGeom prst="rect">
            <a:avLst/>
          </a:prstGeom>
          <a:solidFill>
            <a:srgbClr val="D4AA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gf41ac0a2b5_0_0"/>
          <p:cNvSpPr/>
          <p:nvPr/>
        </p:nvSpPr>
        <p:spPr>
          <a:xfrm>
            <a:off x="10158547" y="5817326"/>
            <a:ext cx="1406400" cy="579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gf41ac0a2b5_0_0"/>
          <p:cNvSpPr/>
          <p:nvPr/>
        </p:nvSpPr>
        <p:spPr>
          <a:xfrm>
            <a:off x="3866002" y="3027130"/>
            <a:ext cx="2488500" cy="1378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40" name="Google Shape;240;gf41ac0a2b5_0_0"/>
          <p:cNvPicPr preferRelativeResize="0"/>
          <p:nvPr/>
        </p:nvPicPr>
        <p:blipFill rotWithShape="1">
          <a:blip r:embed="rId3">
            <a:alphaModFix/>
          </a:blip>
          <a:srcRect l="29931" t="30799" r="27136" b="36563"/>
          <a:stretch/>
        </p:blipFill>
        <p:spPr>
          <a:xfrm>
            <a:off x="5447210" y="321549"/>
            <a:ext cx="1275137" cy="545815"/>
          </a:xfrm>
          <a:prstGeom prst="rect">
            <a:avLst/>
          </a:prstGeom>
          <a:noFill/>
          <a:ln>
            <a:noFill/>
          </a:ln>
        </p:spPr>
      </p:pic>
      <p:pic>
        <p:nvPicPr>
          <p:cNvPr id="241" name="Google Shape;241;gf41ac0a2b5_0_0"/>
          <p:cNvPicPr preferRelativeResize="0"/>
          <p:nvPr/>
        </p:nvPicPr>
        <p:blipFill rotWithShape="1">
          <a:blip r:embed="rId4">
            <a:alphaModFix/>
          </a:blip>
          <a:srcRect/>
          <a:stretch/>
        </p:blipFill>
        <p:spPr>
          <a:xfrm>
            <a:off x="3550268" y="1842321"/>
            <a:ext cx="5608697" cy="3748119"/>
          </a:xfrm>
          <a:prstGeom prst="rect">
            <a:avLst/>
          </a:prstGeom>
          <a:noFill/>
          <a:ln>
            <a:noFill/>
          </a:ln>
        </p:spPr>
      </p:pic>
      <p:pic>
        <p:nvPicPr>
          <p:cNvPr id="242" name="Google Shape;242;gf41ac0a2b5_0_0"/>
          <p:cNvPicPr preferRelativeResize="0"/>
          <p:nvPr/>
        </p:nvPicPr>
        <p:blipFill rotWithShape="1">
          <a:blip r:embed="rId5">
            <a:alphaModFix/>
          </a:blip>
          <a:srcRect/>
          <a:stretch/>
        </p:blipFill>
        <p:spPr>
          <a:xfrm>
            <a:off x="3550268" y="1873404"/>
            <a:ext cx="5608698" cy="3685952"/>
          </a:xfrm>
          <a:prstGeom prst="rect">
            <a:avLst/>
          </a:prstGeom>
          <a:noFill/>
          <a:ln>
            <a:noFill/>
          </a:ln>
        </p:spPr>
      </p:pic>
      <p:pic>
        <p:nvPicPr>
          <p:cNvPr id="243" name="Google Shape;243;gf41ac0a2b5_0_0"/>
          <p:cNvPicPr preferRelativeResize="0"/>
          <p:nvPr/>
        </p:nvPicPr>
        <p:blipFill rotWithShape="1">
          <a:blip r:embed="rId6">
            <a:alphaModFix/>
          </a:blip>
          <a:srcRect/>
          <a:stretch/>
        </p:blipFill>
        <p:spPr>
          <a:xfrm>
            <a:off x="3550268" y="1881408"/>
            <a:ext cx="5608698" cy="3693490"/>
          </a:xfrm>
          <a:prstGeom prst="rect">
            <a:avLst/>
          </a:prstGeom>
          <a:noFill/>
          <a:ln>
            <a:noFill/>
          </a:ln>
        </p:spPr>
      </p:pic>
      <p:pic>
        <p:nvPicPr>
          <p:cNvPr id="244" name="Google Shape;244;gf41ac0a2b5_0_0"/>
          <p:cNvPicPr preferRelativeResize="0"/>
          <p:nvPr/>
        </p:nvPicPr>
        <p:blipFill rotWithShape="1">
          <a:blip r:embed="rId7">
            <a:alphaModFix/>
          </a:blip>
          <a:srcRect/>
          <a:stretch/>
        </p:blipFill>
        <p:spPr>
          <a:xfrm>
            <a:off x="3550268" y="1865103"/>
            <a:ext cx="5608697" cy="3757132"/>
          </a:xfrm>
          <a:prstGeom prst="rect">
            <a:avLst/>
          </a:prstGeom>
          <a:noFill/>
          <a:ln>
            <a:noFill/>
          </a:ln>
        </p:spPr>
      </p:pic>
      <p:sp>
        <p:nvSpPr>
          <p:cNvPr id="10" name="Hộp Văn bản 9">
            <a:extLst>
              <a:ext uri="{FF2B5EF4-FFF2-40B4-BE49-F238E27FC236}">
                <a16:creationId xmlns:a16="http://schemas.microsoft.com/office/drawing/2014/main" id="{6F7A3AD7-AC3F-98B5-FA14-D607D3770348}"/>
              </a:ext>
            </a:extLst>
          </p:cNvPr>
          <p:cNvSpPr txBox="1"/>
          <p:nvPr/>
        </p:nvSpPr>
        <p:spPr>
          <a:xfrm>
            <a:off x="11011621" y="5817326"/>
            <a:ext cx="474810" cy="769441"/>
          </a:xfrm>
          <a:prstGeom prst="rect">
            <a:avLst/>
          </a:prstGeom>
          <a:noFill/>
        </p:spPr>
        <p:txBody>
          <a:bodyPr wrap="none" rtlCol="0">
            <a:spAutoFit/>
          </a:bodyPr>
          <a:lstStyle/>
          <a:p>
            <a:r>
              <a:rPr lang="en-US" sz="4400" dirty="0">
                <a:solidFill>
                  <a:srgbClr val="FF0000"/>
                </a:solidFill>
                <a:latin typeface="Bahnschrift" panose="020B0502040204020203" pitchFamily="34" charset="0"/>
              </a:rPr>
              <a:t>9</a:t>
            </a:r>
          </a:p>
        </p:txBody>
      </p:sp>
      <p:sp>
        <p:nvSpPr>
          <p:cNvPr id="14" name="Hộp Văn bản 13">
            <a:extLst>
              <a:ext uri="{FF2B5EF4-FFF2-40B4-BE49-F238E27FC236}">
                <a16:creationId xmlns:a16="http://schemas.microsoft.com/office/drawing/2014/main" id="{95A17B07-8ADF-673A-3895-C8B098B22DEB}"/>
              </a:ext>
            </a:extLst>
          </p:cNvPr>
          <p:cNvSpPr txBox="1"/>
          <p:nvPr/>
        </p:nvSpPr>
        <p:spPr>
          <a:xfrm>
            <a:off x="1110095" y="5722044"/>
            <a:ext cx="9901526" cy="954107"/>
          </a:xfrm>
          <a:prstGeom prst="rect">
            <a:avLst/>
          </a:prstGeom>
          <a:noFill/>
        </p:spPr>
        <p:txBody>
          <a:bodyPr wrap="square">
            <a:spAutoFit/>
          </a:bodyPr>
          <a:lstStyle/>
          <a:p>
            <a:pPr rtl="0">
              <a:spcBef>
                <a:spcPts val="0"/>
              </a:spcBef>
              <a:spcAft>
                <a:spcPts val="0"/>
              </a:spcAft>
            </a:pPr>
            <a:r>
              <a:rPr lang="en-US" sz="1400" b="0" i="0" u="none" strike="noStrike" dirty="0">
                <a:solidFill>
                  <a:schemeClr val="accent5">
                    <a:lumMod val="50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https://arxiv.org/abs/1505.04597</a:t>
            </a:r>
            <a:endParaRPr lang="en-US" b="0" dirty="0">
              <a:solidFill>
                <a:schemeClr val="accent5">
                  <a:lumMod val="50000"/>
                </a:schemeClr>
              </a:solidFill>
              <a:effectLst/>
            </a:endParaRPr>
          </a:p>
          <a:p>
            <a:pPr rtl="0">
              <a:spcBef>
                <a:spcPts val="0"/>
              </a:spcBef>
              <a:spcAft>
                <a:spcPts val="0"/>
              </a:spcAft>
            </a:pPr>
            <a:r>
              <a:rPr lang="en-US" sz="1400" b="0" i="0" u="none" strike="noStrike" dirty="0">
                <a:solidFill>
                  <a:schemeClr val="accent5">
                    <a:lumMod val="50000"/>
                  </a:schemeClr>
                </a:solidFill>
                <a:effectLst/>
                <a:latin typeface="Arial" panose="020B0604020202020204" pitchFamily="34" charset="0"/>
              </a:rPr>
              <a:t>https://viblo.asia/p/xay-dung-mang-unet-cho-bai-toan-segmentation-gDVK2QOX5Lj</a:t>
            </a:r>
            <a:endParaRPr lang="en-US" b="0" dirty="0">
              <a:solidFill>
                <a:schemeClr val="accent5">
                  <a:lumMod val="50000"/>
                </a:schemeClr>
              </a:solidFill>
              <a:effectLst/>
            </a:endParaRPr>
          </a:p>
          <a:p>
            <a:br>
              <a:rPr lang="en-US" dirty="0">
                <a:solidFill>
                  <a:schemeClr val="accent5">
                    <a:lumMod val="50000"/>
                  </a:schemeClr>
                </a:solidFill>
              </a:rPr>
            </a:br>
            <a:endParaRPr lang="en-US" dirty="0">
              <a:solidFill>
                <a:schemeClr val="accent5">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9381</TotalTime>
  <Words>1989</Words>
  <Application>Microsoft Office PowerPoint</Application>
  <PresentationFormat>Màn hình rộng</PresentationFormat>
  <Paragraphs>116</Paragraphs>
  <Slides>24</Slides>
  <Notes>23</Notes>
  <HiddenSlides>0</HiddenSlides>
  <MMClips>0</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24</vt:i4>
      </vt:variant>
    </vt:vector>
  </HeadingPairs>
  <TitlesOfParts>
    <vt:vector size="38" baseType="lpstr">
      <vt:lpstr>Calibri</vt:lpstr>
      <vt:lpstr>Helvetica Neue</vt:lpstr>
      <vt:lpstr>Barlow Condensed</vt:lpstr>
      <vt:lpstr>Abadi</vt:lpstr>
      <vt:lpstr>Arial</vt:lpstr>
      <vt:lpstr>Poppins ExtraBold</vt:lpstr>
      <vt:lpstr>Times New Roman</vt:lpstr>
      <vt:lpstr>Bahnschrift</vt:lpstr>
      <vt:lpstr>Amasis MT Pro Black</vt:lpstr>
      <vt:lpstr>Cascadia Mono SemiBold</vt:lpstr>
      <vt:lpstr>Aldrich</vt:lpstr>
      <vt:lpstr>Abril Fatface</vt:lpstr>
      <vt:lpstr>Mystical Woods Rough Script</vt:lpstr>
      <vt:lpstr>SlidesMania</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Comment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&amp; Gender Detection</dc:title>
  <dc:creator>Hoai Nam</dc:creator>
  <cp:lastModifiedBy>Dương Hải Nguyễn</cp:lastModifiedBy>
  <cp:revision>265</cp:revision>
  <dcterms:modified xsi:type="dcterms:W3CDTF">2022-06-16T07:31:41Z</dcterms:modified>
</cp:coreProperties>
</file>